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753" r:id="rId2"/>
    <p:sldId id="493" r:id="rId3"/>
    <p:sldId id="749" r:id="rId4"/>
    <p:sldId id="667" r:id="rId5"/>
    <p:sldId id="585" r:id="rId6"/>
    <p:sldId id="745" r:id="rId7"/>
    <p:sldId id="747" r:id="rId8"/>
    <p:sldId id="761" r:id="rId9"/>
    <p:sldId id="731" r:id="rId10"/>
    <p:sldId id="586" r:id="rId11"/>
    <p:sldId id="748" r:id="rId12"/>
    <p:sldId id="587" r:id="rId13"/>
    <p:sldId id="284" r:id="rId14"/>
    <p:sldId id="499" r:id="rId15"/>
    <p:sldId id="733" r:id="rId16"/>
    <p:sldId id="763" r:id="rId17"/>
    <p:sldId id="364" r:id="rId18"/>
    <p:sldId id="760" r:id="rId19"/>
    <p:sldId id="734" r:id="rId20"/>
    <p:sldId id="735" r:id="rId21"/>
    <p:sldId id="736" r:id="rId22"/>
    <p:sldId id="505" r:id="rId23"/>
    <p:sldId id="739" r:id="rId24"/>
    <p:sldId id="750" r:id="rId25"/>
    <p:sldId id="751" r:id="rId26"/>
    <p:sldId id="752" r:id="rId27"/>
    <p:sldId id="746" r:id="rId28"/>
    <p:sldId id="740" r:id="rId29"/>
    <p:sldId id="743"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1D7FF"/>
    <a:srgbClr val="81E7FF"/>
    <a:srgbClr val="00CCFF"/>
    <a:srgbClr val="3399FF"/>
    <a:srgbClr val="00FFFF"/>
    <a:srgbClr val="FEE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1" autoAdjust="0"/>
    <p:restoredTop sz="86500" autoAdjust="0"/>
  </p:normalViewPr>
  <p:slideViewPr>
    <p:cSldViewPr>
      <p:cViewPr>
        <p:scale>
          <a:sx n="40" d="100"/>
          <a:sy n="40" d="100"/>
        </p:scale>
        <p:origin x="-2334"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5200">
              <a:defRPr sz="1300" smtClean="0"/>
            </a:lvl1pPr>
          </a:lstStyle>
          <a:p>
            <a:pPr>
              <a:defRPr/>
            </a:pPr>
            <a:endParaRPr lang="en-US"/>
          </a:p>
        </p:txBody>
      </p:sp>
      <p:sp>
        <p:nvSpPr>
          <p:cNvPr id="5918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5200">
              <a:defRPr sz="1300" smtClean="0"/>
            </a:lvl1pPr>
          </a:lstStyle>
          <a:p>
            <a:pPr>
              <a:defRPr/>
            </a:pPr>
            <a:endParaRPr lang="en-US"/>
          </a:p>
        </p:txBody>
      </p:sp>
      <p:sp>
        <p:nvSpPr>
          <p:cNvPr id="5918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5200">
              <a:defRPr sz="1300" smtClean="0"/>
            </a:lvl1pPr>
          </a:lstStyle>
          <a:p>
            <a:pPr>
              <a:defRPr/>
            </a:pPr>
            <a:endParaRPr lang="en-US"/>
          </a:p>
        </p:txBody>
      </p:sp>
      <p:sp>
        <p:nvSpPr>
          <p:cNvPr id="5918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5200">
              <a:defRPr sz="1300" smtClean="0"/>
            </a:lvl1pPr>
          </a:lstStyle>
          <a:p>
            <a:pPr>
              <a:defRPr/>
            </a:pPr>
            <a:fld id="{DBF0CDFF-9DAB-4AB9-8689-861BDF5254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5200">
              <a:defRPr sz="1300" smtClean="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5200">
              <a:defRPr sz="13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5200">
              <a:defRPr sz="1300" smtClean="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5200">
              <a:defRPr sz="1300" smtClean="0"/>
            </a:lvl1pPr>
          </a:lstStyle>
          <a:p>
            <a:pPr>
              <a:defRPr/>
            </a:pPr>
            <a:fld id="{887F334E-9B72-4795-AB01-80E9EA4539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2EFF365-CCFC-4DB1-8FA4-DAC92976D367}" type="slidenum">
              <a:rPr lang="en-US"/>
              <a:pPr/>
              <a:t>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3450474-305B-4D3E-A9EA-748C241A8343}" type="slidenum">
              <a:rPr lang="en-US"/>
              <a:pPr/>
              <a:t>10</a:t>
            </a:fld>
            <a:endParaRPr lang="en-US"/>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976313" y="4560888"/>
            <a:ext cx="5362575" cy="4321175"/>
          </a:xfrm>
          <a:solidFill>
            <a:srgbClr val="FFFFFF"/>
          </a:solidFill>
          <a:ln>
            <a:solidFill>
              <a:srgbClr val="000000"/>
            </a:solidFill>
          </a:ln>
        </p:spPr>
        <p:txBody>
          <a:bodyPr lIns="96588" tIns="48294" rIns="96588" bIns="48294"/>
          <a:lstStyle/>
          <a:p>
            <a:pPr eaLnBrk="1" hangingPunct="1"/>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706FF24-0EE2-460C-BD68-AD2A33FC25FE}" type="slidenum">
              <a:rPr lang="en-US"/>
              <a:pPr/>
              <a:t>11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D71A76E-C3CC-4012-BD15-97639AE4547C}" type="slidenum">
              <a:rPr lang="en-US"/>
              <a:pPr/>
              <a:t>12</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976313" y="4560888"/>
            <a:ext cx="5362575" cy="4321175"/>
          </a:xfrm>
          <a:solidFill>
            <a:srgbClr val="FFFFFF"/>
          </a:solidFill>
          <a:ln>
            <a:solidFill>
              <a:srgbClr val="000000"/>
            </a:solidFill>
          </a:ln>
        </p:spPr>
        <p:txBody>
          <a:bodyPr lIns="96588" tIns="48294" rIns="96588" bIns="48294"/>
          <a:lstStyle/>
          <a:p>
            <a:pPr eaLnBrk="1" hangingPunct="1"/>
            <a:r>
              <a:rPr lang="en-US" smtClean="0"/>
              <a:t>Surgical lasers accomplish their objective through excessive heating of tissue </a:t>
            </a:r>
            <a:r>
              <a:rPr lang="en-US" smtClean="0">
                <a:solidFill>
                  <a:schemeClr val="bg1"/>
                </a:solidFill>
              </a:rPr>
              <a:t>are used to cut, coagulate and evaporate tissues. This type of laser replaces the scalpel of the surgeon. </a:t>
            </a:r>
          </a:p>
          <a:p>
            <a:pPr eaLnBrk="1" hangingPunct="1"/>
            <a:endParaRPr lang="en-US" smtClean="0">
              <a:solidFill>
                <a:schemeClr val="bg1"/>
              </a:solidFill>
            </a:endParaRPr>
          </a:p>
          <a:p>
            <a:pPr eaLnBrk="1" hangingPunct="1"/>
            <a:r>
              <a:rPr lang="en-US" smtClean="0"/>
              <a:t>There are several advantages to laser surgery. One of the major benefits is that it is often referred to as "bloodless surgery." Laser procedures usually involve less bleeding than conventional surgery. The heat generated by the laser keeps the surgical site free of germs and reduces the risk of infection. Because a smaller incision is required, laser procedures often take less time (and cost less money) than traditional surgery. Sealing off blood vessels and nerves reduces bleeding, swelling, scarring, pain, and the length of the recovery period.</a:t>
            </a:r>
          </a:p>
          <a:p>
            <a:pPr algn="just" eaLnBrk="1" hangingPunct="1"/>
            <a:endParaRPr lang="en-US" smtClean="0"/>
          </a:p>
          <a:p>
            <a:pPr eaLnBrk="1" hangingPunct="1"/>
            <a:r>
              <a:rPr lang="en-US" smtClean="0"/>
              <a:t>Of course laser surgery is not without risk.  Like traditional surgery, laser surgery can be complicated by:</a:t>
            </a:r>
          </a:p>
          <a:p>
            <a:pPr eaLnBrk="1" hangingPunct="1"/>
            <a:endParaRPr lang="en-US" smtClean="0"/>
          </a:p>
          <a:p>
            <a:pPr eaLnBrk="1" hangingPunct="1"/>
            <a:r>
              <a:rPr lang="en-US" smtClean="0"/>
              <a:t>Hemorrhage </a:t>
            </a:r>
          </a:p>
          <a:p>
            <a:pPr eaLnBrk="1" hangingPunct="1"/>
            <a:r>
              <a:rPr lang="en-US" smtClean="0"/>
              <a:t>Infection </a:t>
            </a:r>
          </a:p>
          <a:p>
            <a:pPr eaLnBrk="1" hangingPunct="1"/>
            <a:r>
              <a:rPr lang="en-US" smtClean="0"/>
              <a:t>Perforation of an organ or tissue.</a:t>
            </a:r>
          </a:p>
          <a:p>
            <a:pPr eaLnBrk="1" hangingPunct="1"/>
            <a:endParaRPr lang="en-US" smtClean="0"/>
          </a:p>
          <a:p>
            <a:pPr eaLnBrk="1" hangingPunct="1"/>
            <a:r>
              <a:rPr lang="en-US" smtClean="0"/>
              <a:t>Laser surgery can also involve risks that are not associated with traditional surgical procedures. Being careless or not practicing safe surgical techniques can burn or destroy healthy tissue. </a:t>
            </a:r>
          </a:p>
          <a:p>
            <a:pPr eaLnBrk="1" hangingPunct="1"/>
            <a:endParaRPr lang="en-US" smtClean="0"/>
          </a:p>
          <a:p>
            <a:pPr eaLnBrk="1" hangingPunct="1"/>
            <a:r>
              <a:rPr lang="en-US" smtClean="0"/>
              <a:t>Although many laser surgeries can be performed in a doctor's office rather than in a hospital, the person guiding the laser must be at least as thoroughly trained and highly skilled as someone performing the same procedure in a hospital setting.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3924015-A964-4B05-B28C-52F9FA6995A5}"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6313" y="4560888"/>
            <a:ext cx="5362575" cy="4321175"/>
          </a:xfrm>
          <a:noFill/>
          <a:ln/>
        </p:spPr>
        <p:txBody>
          <a:bodyPr/>
          <a:lstStyle/>
          <a:p>
            <a:pPr eaLnBrk="1" hangingPunct="1"/>
            <a:r>
              <a:rPr lang="en-US" smtClean="0">
                <a:solidFill>
                  <a:srgbClr val="FFFF00"/>
                </a:solidFill>
              </a:rPr>
              <a:t>Therapeutic Lasers</a:t>
            </a:r>
            <a:r>
              <a:rPr lang="en-US" smtClean="0">
                <a:solidFill>
                  <a:schemeClr val="bg1"/>
                </a:solidFill>
              </a:rPr>
              <a:t> are used for the stimulation of cell function. The biological effect is photochemical </a:t>
            </a:r>
            <a:r>
              <a:rPr lang="en-US" u="sng" smtClean="0">
                <a:solidFill>
                  <a:schemeClr val="bg1"/>
                </a:solidFill>
              </a:rPr>
              <a:t>not</a:t>
            </a:r>
            <a:r>
              <a:rPr lang="en-US" smtClean="0">
                <a:solidFill>
                  <a:schemeClr val="bg1"/>
                </a:solidFill>
              </a:rPr>
              <a:t> thermal, as is the case with surgical lasers. </a:t>
            </a:r>
          </a:p>
          <a:p>
            <a:pPr eaLnBrk="1" hangingPunct="1"/>
            <a:endParaRPr lang="en-US" smtClean="0">
              <a:solidFill>
                <a:schemeClr val="bg1"/>
              </a:solidFill>
            </a:endParaRPr>
          </a:p>
          <a:p>
            <a:pPr eaLnBrk="1" hangingPunct="1"/>
            <a:endParaRPr lang="en-US" sz="1400" smtClean="0">
              <a:solidFill>
                <a:schemeClr val="bg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515C514-23AF-4286-86B1-599B474B975F}" type="slidenum">
              <a:rPr lang="en-US"/>
              <a:pPr/>
              <a:t>14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7608AD7-32BC-49E1-87E5-239B7E6DD753}" type="slidenum">
              <a:rPr lang="en-US"/>
              <a:pPr/>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26A49C5-2E7B-4F60-A4B2-5C10FA967A00}" type="slidenum">
              <a:rPr lang="en-US"/>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FB820AF-F77D-40A2-9A18-5EEE75485F89}" type="slidenum">
              <a:rPr lang="en-US"/>
              <a:pPr/>
              <a:t>17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6313" y="4560888"/>
            <a:ext cx="5362575" cy="4321175"/>
          </a:xfrm>
          <a:noFill/>
          <a:ln/>
        </p:spPr>
        <p:txBody>
          <a:bodyPr/>
          <a:lstStyle/>
          <a:p>
            <a:pPr eaLnBrk="1" hangingPunct="1"/>
            <a:r>
              <a:rPr lang="en-US" dirty="0" smtClean="0">
                <a:cs typeface="Arial" pitchFamily="34" charset="0"/>
              </a:rPr>
              <a:t>The nice thing about laser therapy is… that it is a modality…. that literally “does it all”.  It reduces inflammation, reduces pain, accelerates healing, reduces muscle spasms and trigger points, increases circulation and so on…..plus it has been shown to provide one other characteristic that other modalities don’t do…..does you know what that is?</a:t>
            </a:r>
          </a:p>
          <a:p>
            <a:pPr eaLnBrk="1" hangingPunct="1"/>
            <a:endParaRPr lang="en-US" dirty="0" smtClean="0">
              <a:cs typeface="Arial" pitchFamily="34" charset="0"/>
            </a:endParaRPr>
          </a:p>
          <a:p>
            <a:pPr eaLnBrk="1" hangingPunct="1"/>
            <a:r>
              <a:rPr lang="en-US" dirty="0" smtClean="0">
                <a:cs typeface="Arial" pitchFamily="34" charset="0"/>
              </a:rPr>
              <a:t>The answer is … Regeneration...it stimulates the proliferation of </a:t>
            </a:r>
            <a:r>
              <a:rPr lang="en-US" dirty="0" err="1" smtClean="0">
                <a:cs typeface="Arial" pitchFamily="34" charset="0"/>
              </a:rPr>
              <a:t>chondrocytes</a:t>
            </a:r>
            <a:r>
              <a:rPr lang="en-US" dirty="0" smtClean="0">
                <a:cs typeface="Arial" pitchFamily="34" charset="0"/>
              </a:rPr>
              <a:t> and </a:t>
            </a:r>
            <a:r>
              <a:rPr lang="en-US" dirty="0" err="1" smtClean="0">
                <a:cs typeface="Arial" pitchFamily="34" charset="0"/>
              </a:rPr>
              <a:t>osteoblasts</a:t>
            </a:r>
            <a:r>
              <a:rPr lang="en-US" dirty="0" smtClean="0">
                <a:cs typeface="Arial" pitchFamily="34" charset="0"/>
              </a:rPr>
              <a:t>.  That’s right!  Lasers have been shown to reverse inter-</a:t>
            </a:r>
            <a:r>
              <a:rPr lang="en-US" dirty="0" err="1" smtClean="0">
                <a:cs typeface="Arial" pitchFamily="34" charset="0"/>
              </a:rPr>
              <a:t>articlar</a:t>
            </a:r>
            <a:r>
              <a:rPr lang="en-US" dirty="0" smtClean="0">
                <a:cs typeface="Arial" pitchFamily="34" charset="0"/>
              </a:rPr>
              <a:t> loss of cartilage and… accelerate the healing of fractures and bone implants.  Additionally, laser has been shown to accelerate the repair of peripheral nerves.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15355F4-1983-4D93-9705-6B0B1BEE3DF1}" type="slidenum">
              <a:rPr lang="en-US"/>
              <a:pPr/>
              <a:t>18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94FCE4-D347-4DD6-873D-CB866EDAA13D}" type="slidenum">
              <a:rPr lang="en-US"/>
              <a:pPr/>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2A76AF-0ADF-40BA-9806-AEE8E9E833EC}" type="slidenum">
              <a:rPr lang="en-US"/>
              <a:pPr/>
              <a:t>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3C800EA-DFDB-454A-9396-94320C85C38F}" type="slidenum">
              <a:rPr lang="en-US"/>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C81EDC0-E52A-4893-928F-FE7F0A1C2228}"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9BF44A7-7233-4B77-8EE7-FD98C89E5AAC}" type="slidenum">
              <a:rPr lang="en-US"/>
              <a:pPr/>
              <a:t>22</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AFD10C9-CA9A-4583-B2B2-9F26773759ED}" type="slidenum">
              <a:rPr lang="en-US"/>
              <a:pPr/>
              <a:t>23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25E6E4-DBC2-4C16-86BB-9E8B5CC52503}" type="slidenum">
              <a:rPr lang="en-US"/>
              <a:pPr/>
              <a:t>24</a:t>
            </a:fld>
            <a:endParaRPr lang="en-US"/>
          </a:p>
        </p:txBody>
      </p:sp>
      <p:sp>
        <p:nvSpPr>
          <p:cNvPr id="59395" name="Rectangle 2"/>
          <p:cNvSpPr>
            <a:spLocks noGrp="1" noRot="1" noChangeAspect="1" noChangeArrowheads="1" noTextEdit="1"/>
          </p:cNvSpPr>
          <p:nvPr>
            <p:ph type="sldImg"/>
          </p:nvPr>
        </p:nvSpPr>
        <p:spPr>
          <a:xfrm>
            <a:off x="1258888" y="722313"/>
            <a:ext cx="4795837" cy="3597275"/>
          </a:xfrm>
          <a:ln w="12700"/>
        </p:spPr>
      </p:sp>
      <p:sp>
        <p:nvSpPr>
          <p:cNvPr id="59396" name="Rectangle 3"/>
          <p:cNvSpPr>
            <a:spLocks noGrp="1" noChangeArrowheads="1"/>
          </p:cNvSpPr>
          <p:nvPr>
            <p:ph type="body" idx="1"/>
          </p:nvPr>
        </p:nvSpPr>
        <p:spPr>
          <a:xfrm>
            <a:off x="974725" y="4559300"/>
            <a:ext cx="5365750" cy="4319588"/>
          </a:xfrm>
          <a:noFill/>
          <a:ln/>
        </p:spPr>
        <p:txBody>
          <a:bodyPr lIns="97332" tIns="48667" rIns="97332" bIns="48667"/>
          <a:lstStyle/>
          <a:p>
            <a:pPr eaLnBrk="1" hangingPunct="1"/>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570606C-D095-4BDF-9667-BE5A57C688A9}" type="slidenum">
              <a:rPr lang="en-US"/>
              <a:pPr/>
              <a:t>25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F677BFB-6410-4AFC-9800-C3A130012315}" type="slidenum">
              <a:rPr lang="en-US"/>
              <a:pPr/>
              <a:t>26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3252B14-9892-4E29-A55E-5EFC36E8E7A9}" type="slidenum">
              <a:rPr lang="en-US"/>
              <a:pPr/>
              <a:t>27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1D03885-8BBE-457F-84A8-CA632E0ECE0B}" type="slidenum">
              <a:rPr lang="en-US"/>
              <a:pPr/>
              <a:t>28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A0C507-7EA1-42F1-94F2-771BE3B2F01E}"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FB788E2-3B0E-4A8D-B447-458BAB450E53}" type="slidenum">
              <a:rPr lang="en-US"/>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8234A1-9016-4850-9C0B-3B091FD395DC}" type="slidenum">
              <a:rPr lang="en-US"/>
              <a:pPr/>
              <a:t>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8F0301-0847-4287-8AFB-DF1350773117}" type="slidenum">
              <a:rPr lang="en-US"/>
              <a:pPr/>
              <a:t>5</a:t>
            </a:fld>
            <a:endParaRPr lang="en-US"/>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lIns="96588" tIns="48294" rIns="96588" bIns="48294"/>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1C6FCB5-5726-4A85-8334-42EE011AA263}"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2F2C149-13D0-410D-A0D6-BD1457E229C7}"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D369A0F-0A1E-44C7-BA05-69FB4CD31EE2}" type="slidenum">
              <a:rPr lang="en-US"/>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AE42D09-7671-429B-9DEE-90501DE80686}"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027582-BEFA-419F-9FC1-8B932731111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0A91C9-BFD1-44FE-B8F0-37E0A856F88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EAE55-836C-4EFB-B52C-9129C3B775C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5729B-E7B6-4C66-B667-DCB85B73640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DE7D3-A8F7-412C-81D8-97B6CA83FDC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B3C65-76C6-4D14-8A3F-860ABD8B0B5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D7D04-DA32-4B74-9559-8C29B941FBA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3878E0-5C64-49E1-9680-0E393CEA89C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48DC1E-6CC9-48BC-B4C7-F2BCC98E301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448587-B1C8-4749-AA5B-B37247B653B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5CD2F-4AE5-4915-8CC1-6F2ACAC360E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28B9E0-3F39-4304-A01A-E01673F6545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B52971F0-A7CF-443A-A7E5-67D40545A9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0" y="685800"/>
            <a:ext cx="9144000" cy="3581400"/>
          </a:xfrm>
        </p:spPr>
        <p:txBody>
          <a:bodyPr/>
          <a:lstStyle/>
          <a:p>
            <a:pPr eaLnBrk="1" fontAlgn="ctr" hangingPunct="1">
              <a:buFontTx/>
              <a:buNone/>
            </a:pPr>
            <a:r>
              <a:rPr lang="en-US" sz="4000" b="1" dirty="0" smtClean="0">
                <a:solidFill>
                  <a:srgbClr val="FF0000"/>
                </a:solidFill>
                <a:latin typeface="Arial" pitchFamily="34" charset="0"/>
                <a:cs typeface="Times New Roman" pitchFamily="18" charset="0"/>
              </a:rPr>
              <a:t>  High Power Laser Medicine (HPLM)</a:t>
            </a:r>
          </a:p>
          <a:p>
            <a:pPr algn="ctr" eaLnBrk="1" fontAlgn="ctr" hangingPunct="1">
              <a:buFontTx/>
              <a:buNone/>
            </a:pPr>
            <a:r>
              <a:rPr lang="en-US" sz="4000" b="1" dirty="0" smtClean="0">
                <a:solidFill>
                  <a:srgbClr val="FF0000"/>
                </a:solidFill>
                <a:latin typeface="Arial" pitchFamily="34" charset="0"/>
                <a:cs typeface="Times New Roman" pitchFamily="18" charset="0"/>
              </a:rPr>
              <a:t>Changing the Way </a:t>
            </a:r>
          </a:p>
          <a:p>
            <a:pPr algn="ctr" eaLnBrk="1" fontAlgn="ctr" hangingPunct="1">
              <a:buFontTx/>
              <a:buNone/>
            </a:pPr>
            <a:r>
              <a:rPr lang="en-US" sz="4000" b="1" dirty="0" smtClean="0">
                <a:solidFill>
                  <a:srgbClr val="FF0000"/>
                </a:solidFill>
                <a:latin typeface="Arial" pitchFamily="34" charset="0"/>
                <a:cs typeface="Times New Roman" pitchFamily="18" charset="0"/>
              </a:rPr>
              <a:t>  the World Manages Pain</a:t>
            </a:r>
            <a:r>
              <a:rPr lang="en-US" sz="3600" b="1" dirty="0" smtClean="0">
                <a:solidFill>
                  <a:srgbClr val="FF0000"/>
                </a:solidFill>
                <a:latin typeface="Arial" pitchFamily="34" charset="0"/>
                <a:cs typeface="Times New Roman" pitchFamily="18" charset="0"/>
              </a:rPr>
              <a:t> </a:t>
            </a:r>
          </a:p>
        </p:txBody>
      </p:sp>
      <p:pic>
        <p:nvPicPr>
          <p:cNvPr id="4" name="Picture 3"/>
          <p:cNvPicPr>
            <a:picLocks noChangeAspect="1" noChangeArrowheads="1"/>
          </p:cNvPicPr>
          <p:nvPr/>
        </p:nvPicPr>
        <p:blipFill>
          <a:blip r:embed="rId3" cstate="print"/>
          <a:srcRect/>
          <a:stretch>
            <a:fillRect/>
          </a:stretch>
        </p:blipFill>
        <p:spPr bwMode="auto">
          <a:xfrm>
            <a:off x="1905000" y="4038600"/>
            <a:ext cx="5334000" cy="2284235"/>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1026"/>
          <p:cNvSpPr>
            <a:spLocks noGrp="1" noChangeArrowheads="1"/>
          </p:cNvSpPr>
          <p:nvPr>
            <p:ph type="title"/>
          </p:nvPr>
        </p:nvSpPr>
        <p:spPr>
          <a:xfrm>
            <a:off x="609600" y="304800"/>
            <a:ext cx="7772400" cy="1143000"/>
          </a:xfrm>
        </p:spPr>
        <p:txBody>
          <a:bodyPr/>
          <a:lstStyle/>
          <a:p>
            <a:pPr eaLnBrk="1" hangingPunct="1">
              <a:defRPr/>
            </a:pPr>
            <a:r>
              <a:rPr lang="en-US" b="1" spc="1000" dirty="0" smtClean="0">
                <a:solidFill>
                  <a:schemeClr val="tx1"/>
                </a:solidFill>
                <a:latin typeface="Arial" pitchFamily="34" charset="0"/>
              </a:rPr>
              <a:t>LASER</a:t>
            </a:r>
          </a:p>
        </p:txBody>
      </p:sp>
      <p:sp>
        <p:nvSpPr>
          <p:cNvPr id="1119235" name="Rectangle 1027"/>
          <p:cNvSpPr>
            <a:spLocks noGrp="1" noChangeArrowheads="1"/>
          </p:cNvSpPr>
          <p:nvPr>
            <p:ph type="body" sz="half" idx="1"/>
          </p:nvPr>
        </p:nvSpPr>
        <p:spPr>
          <a:xfrm>
            <a:off x="685800" y="1905000"/>
            <a:ext cx="5715000" cy="4114800"/>
          </a:xfrm>
        </p:spPr>
        <p:txBody>
          <a:bodyPr/>
          <a:lstStyle/>
          <a:p>
            <a:pPr marL="0" indent="1600200" eaLnBrk="1" hangingPunct="1">
              <a:lnSpc>
                <a:spcPct val="80000"/>
              </a:lnSpc>
              <a:buFontTx/>
              <a:buNone/>
              <a:defRPr/>
            </a:pPr>
            <a:r>
              <a:rPr lang="en-US" sz="3600" b="1" dirty="0" smtClean="0">
                <a:latin typeface="Arial" pitchFamily="34" charset="0"/>
              </a:rPr>
              <a:t>An acronym for:</a:t>
            </a:r>
            <a:r>
              <a:rPr lang="en-US" sz="3600" dirty="0" smtClean="0">
                <a:latin typeface="Arial" pitchFamily="34" charset="0"/>
              </a:rPr>
              <a:t> </a:t>
            </a:r>
          </a:p>
          <a:p>
            <a:pPr marL="0" indent="1600200" algn="ctr" eaLnBrk="1" hangingPunct="1">
              <a:lnSpc>
                <a:spcPct val="80000"/>
              </a:lnSpc>
              <a:buFontTx/>
              <a:buNone/>
              <a:defRPr/>
            </a:pPr>
            <a:endParaRPr lang="en-US" sz="1600" dirty="0" smtClean="0">
              <a:latin typeface="Arial" pitchFamily="34" charset="0"/>
            </a:endParaRPr>
          </a:p>
          <a:p>
            <a:pPr marL="0" indent="1600200" eaLnBrk="1" hangingPunct="1">
              <a:lnSpc>
                <a:spcPct val="80000"/>
              </a:lnSpc>
              <a:buFontTx/>
              <a:buNone/>
              <a:defRPr/>
            </a:pPr>
            <a:r>
              <a:rPr lang="en-US" sz="3600" b="1" dirty="0" smtClean="0">
                <a:solidFill>
                  <a:srgbClr val="FF0000"/>
                </a:solidFill>
                <a:latin typeface="Arial" pitchFamily="34" charset="0"/>
              </a:rPr>
              <a:t>L</a:t>
            </a:r>
            <a:r>
              <a:rPr lang="en-US" sz="3600" dirty="0" smtClean="0">
                <a:solidFill>
                  <a:schemeClr val="accent6">
                    <a:lumMod val="75000"/>
                  </a:schemeClr>
                </a:solidFill>
                <a:latin typeface="Arial" pitchFamily="34" charset="0"/>
              </a:rPr>
              <a:t>ight </a:t>
            </a:r>
          </a:p>
          <a:p>
            <a:pPr marL="0" indent="1600200" eaLnBrk="1" hangingPunct="1">
              <a:lnSpc>
                <a:spcPct val="80000"/>
              </a:lnSpc>
              <a:buFontTx/>
              <a:buNone/>
              <a:defRPr/>
            </a:pPr>
            <a:r>
              <a:rPr lang="en-US" sz="3600" b="1" dirty="0" smtClean="0">
                <a:solidFill>
                  <a:srgbClr val="FF0000"/>
                </a:solidFill>
                <a:latin typeface="Arial" pitchFamily="34" charset="0"/>
              </a:rPr>
              <a:t>A</a:t>
            </a:r>
            <a:r>
              <a:rPr lang="en-US" sz="3600" dirty="0" smtClean="0">
                <a:solidFill>
                  <a:schemeClr val="accent6">
                    <a:lumMod val="75000"/>
                  </a:schemeClr>
                </a:solidFill>
                <a:latin typeface="Arial" pitchFamily="34" charset="0"/>
              </a:rPr>
              <a:t>mplification by </a:t>
            </a:r>
          </a:p>
          <a:p>
            <a:pPr marL="0" indent="1600200" eaLnBrk="1" hangingPunct="1">
              <a:lnSpc>
                <a:spcPct val="80000"/>
              </a:lnSpc>
              <a:buFontTx/>
              <a:buNone/>
              <a:defRPr/>
            </a:pPr>
            <a:r>
              <a:rPr lang="en-US" sz="3600" b="1" dirty="0" smtClean="0">
                <a:solidFill>
                  <a:srgbClr val="FF0000"/>
                </a:solidFill>
                <a:latin typeface="Arial" pitchFamily="34" charset="0"/>
              </a:rPr>
              <a:t>S</a:t>
            </a:r>
            <a:r>
              <a:rPr lang="en-US" sz="3600" dirty="0" smtClean="0">
                <a:solidFill>
                  <a:schemeClr val="accent6">
                    <a:lumMod val="75000"/>
                  </a:schemeClr>
                </a:solidFill>
                <a:latin typeface="Arial" pitchFamily="34" charset="0"/>
              </a:rPr>
              <a:t>timulated</a:t>
            </a:r>
            <a:r>
              <a:rPr lang="en-US" sz="3600" dirty="0" smtClean="0">
                <a:solidFill>
                  <a:srgbClr val="FFFF00"/>
                </a:solidFill>
                <a:latin typeface="Arial" pitchFamily="34" charset="0"/>
              </a:rPr>
              <a:t> </a:t>
            </a:r>
          </a:p>
          <a:p>
            <a:pPr marL="0" indent="1600200" eaLnBrk="1" hangingPunct="1">
              <a:lnSpc>
                <a:spcPct val="80000"/>
              </a:lnSpc>
              <a:buFontTx/>
              <a:buNone/>
              <a:defRPr/>
            </a:pPr>
            <a:r>
              <a:rPr lang="en-US" sz="3600" b="1" dirty="0" smtClean="0">
                <a:solidFill>
                  <a:srgbClr val="FF0000"/>
                </a:solidFill>
                <a:latin typeface="Arial" pitchFamily="34" charset="0"/>
              </a:rPr>
              <a:t>E</a:t>
            </a:r>
            <a:r>
              <a:rPr lang="en-US" sz="3600" dirty="0" smtClean="0">
                <a:solidFill>
                  <a:schemeClr val="accent6">
                    <a:lumMod val="75000"/>
                  </a:schemeClr>
                </a:solidFill>
                <a:latin typeface="Arial" pitchFamily="34" charset="0"/>
              </a:rPr>
              <a:t>mission of </a:t>
            </a:r>
          </a:p>
          <a:p>
            <a:pPr marL="0" indent="1600200" eaLnBrk="1" hangingPunct="1">
              <a:lnSpc>
                <a:spcPct val="80000"/>
              </a:lnSpc>
              <a:buFontTx/>
              <a:buNone/>
              <a:defRPr/>
            </a:pPr>
            <a:r>
              <a:rPr lang="en-US" sz="3600" b="1" dirty="0" smtClean="0">
                <a:solidFill>
                  <a:srgbClr val="FF0000"/>
                </a:solidFill>
                <a:latin typeface="Arial" pitchFamily="34" charset="0"/>
              </a:rPr>
              <a:t>R</a:t>
            </a:r>
            <a:r>
              <a:rPr lang="en-US" sz="3600" dirty="0" smtClean="0">
                <a:solidFill>
                  <a:schemeClr val="accent6">
                    <a:lumMod val="75000"/>
                  </a:schemeClr>
                </a:solidFill>
                <a:latin typeface="Arial" pitchFamily="34" charset="0"/>
              </a:rPr>
              <a:t>adiation</a:t>
            </a:r>
            <a:r>
              <a:rPr lang="en-US" sz="2800" dirty="0" smtClean="0">
                <a:solidFill>
                  <a:srgbClr val="FFFF00"/>
                </a:solidFill>
              </a:rPr>
              <a:t> </a:t>
            </a:r>
          </a:p>
        </p:txBody>
      </p:sp>
      <p:sp>
        <p:nvSpPr>
          <p:cNvPr id="12292" name="Text Box 1033"/>
          <p:cNvSpPr txBox="1">
            <a:spLocks noChangeArrowheads="1"/>
          </p:cNvSpPr>
          <p:nvPr/>
        </p:nvSpPr>
        <p:spPr bwMode="auto">
          <a:xfrm>
            <a:off x="7847013" y="2209800"/>
            <a:ext cx="458787" cy="3733800"/>
          </a:xfrm>
          <a:prstGeom prst="rect">
            <a:avLst/>
          </a:prstGeom>
          <a:noFill/>
          <a:ln w="9525">
            <a:noFill/>
            <a:miter lim="800000"/>
            <a:headEnd/>
            <a:tailEnd/>
          </a:ln>
        </p:spPr>
        <p:txBody>
          <a:bodyPr vert="eaVert">
            <a:spAutoFit/>
          </a:bodyPr>
          <a:lstStyle/>
          <a:p>
            <a:endParaRPr lang="en-US"/>
          </a:p>
        </p:txBody>
      </p:sp>
      <p:pic>
        <p:nvPicPr>
          <p:cNvPr id="6" name="Picture 3"/>
          <p:cNvPicPr>
            <a:picLocks noChangeAspect="1" noChangeArrowheads="1"/>
          </p:cNvPicPr>
          <p:nvPr/>
        </p:nvPicPr>
        <p:blipFill>
          <a:blip r:embed="rId3"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19235"/>
                                        </p:tgtEl>
                                        <p:attrNameLst>
                                          <p:attrName>style.visibility</p:attrName>
                                        </p:attrNameLst>
                                      </p:cBhvr>
                                      <p:to>
                                        <p:strVal val="visible"/>
                                      </p:to>
                                    </p:set>
                                    <p:anim calcmode="lin" valueType="num">
                                      <p:cBhvr additive="base">
                                        <p:cTn id="7" dur="500" fill="hold"/>
                                        <p:tgtEl>
                                          <p:spTgt spid="1119235"/>
                                        </p:tgtEl>
                                        <p:attrNameLst>
                                          <p:attrName>ppt_x</p:attrName>
                                        </p:attrNameLst>
                                      </p:cBhvr>
                                      <p:tavLst>
                                        <p:tav tm="0">
                                          <p:val>
                                            <p:strVal val="0-#ppt_w/2"/>
                                          </p:val>
                                        </p:tav>
                                        <p:tav tm="100000">
                                          <p:val>
                                            <p:strVal val="#ppt_x"/>
                                          </p:val>
                                        </p:tav>
                                      </p:tavLst>
                                    </p:anim>
                                    <p:anim calcmode="lin" valueType="num">
                                      <p:cBhvr additive="base">
                                        <p:cTn id="8" dur="500" fill="hold"/>
                                        <p:tgtEl>
                                          <p:spTgt spid="1119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1D7FF">
            <a:alpha val="78038"/>
          </a:srgbClr>
        </a:solidFill>
        <a:effectLst/>
      </p:bgPr>
    </p:bg>
    <p:spTree>
      <p:nvGrpSpPr>
        <p:cNvPr id="1" name=""/>
        <p:cNvGrpSpPr/>
        <p:nvPr/>
      </p:nvGrpSpPr>
      <p:grpSpPr>
        <a:xfrm>
          <a:off x="0" y="0"/>
          <a:ext cx="0" cy="0"/>
          <a:chOff x="0" y="0"/>
          <a:chExt cx="0" cy="0"/>
        </a:xfrm>
      </p:grpSpPr>
      <p:pic>
        <p:nvPicPr>
          <p:cNvPr id="13314" name="Picture 4" descr="New Laser July 2009"/>
          <p:cNvPicPr>
            <a:picLocks noGrp="1" noChangeAspect="1" noChangeArrowheads="1"/>
          </p:cNvPicPr>
          <p:nvPr>
            <p:ph idx="1"/>
          </p:nvPr>
        </p:nvPicPr>
        <p:blipFill>
          <a:blip r:embed="rId3" cstate="print"/>
          <a:srcRect/>
          <a:stretch>
            <a:fillRect/>
          </a:stretch>
        </p:blipFill>
        <p:spPr>
          <a:xfrm>
            <a:off x="2895600" y="0"/>
            <a:ext cx="3657600" cy="6858000"/>
          </a:xfrm>
          <a:prstGeom prst="rect">
            <a:avLst/>
          </a:prstGeom>
          <a:ln>
            <a:noFill/>
          </a:ln>
          <a:effectLst>
            <a:softEdge rad="112500"/>
          </a:effectLst>
        </p:spPr>
      </p:pic>
      <p:sp>
        <p:nvSpPr>
          <p:cNvPr id="13315" name="Text Box 7"/>
          <p:cNvSpPr txBox="1">
            <a:spLocks noChangeArrowheads="1"/>
          </p:cNvSpPr>
          <p:nvPr/>
        </p:nvSpPr>
        <p:spPr bwMode="auto">
          <a:xfrm>
            <a:off x="381000" y="685800"/>
            <a:ext cx="2025650" cy="1187450"/>
          </a:xfrm>
          <a:prstGeom prst="rect">
            <a:avLst/>
          </a:prstGeom>
          <a:noFill/>
          <a:ln w="9525">
            <a:noFill/>
            <a:miter lim="800000"/>
            <a:headEnd/>
            <a:tailEnd/>
          </a:ln>
        </p:spPr>
        <p:txBody>
          <a:bodyPr wrap="none">
            <a:spAutoFit/>
          </a:bodyPr>
          <a:lstStyle/>
          <a:p>
            <a:r>
              <a:rPr lang="en-US" sz="2400" b="1"/>
              <a:t> Introducing </a:t>
            </a:r>
          </a:p>
          <a:p>
            <a:r>
              <a:rPr lang="en-US" sz="2400" b="1"/>
              <a:t>        the</a:t>
            </a:r>
          </a:p>
          <a:p>
            <a:r>
              <a:rPr lang="en-US" sz="2400" b="1"/>
              <a:t>AVI HPLL-12</a:t>
            </a:r>
          </a:p>
        </p:txBody>
      </p:sp>
      <p:sp>
        <p:nvSpPr>
          <p:cNvPr id="13316" name="Text Box 8"/>
          <p:cNvSpPr txBox="1">
            <a:spLocks noChangeArrowheads="1"/>
          </p:cNvSpPr>
          <p:nvPr/>
        </p:nvSpPr>
        <p:spPr bwMode="auto">
          <a:xfrm>
            <a:off x="6629400" y="4572000"/>
            <a:ext cx="2514600" cy="1006475"/>
          </a:xfrm>
          <a:prstGeom prst="rect">
            <a:avLst/>
          </a:prstGeom>
          <a:noFill/>
          <a:ln w="9525">
            <a:noFill/>
            <a:miter lim="800000"/>
            <a:headEnd/>
            <a:tailEnd/>
          </a:ln>
        </p:spPr>
        <p:txBody>
          <a:bodyPr>
            <a:spAutoFit/>
          </a:bodyPr>
          <a:lstStyle/>
          <a:p>
            <a:pPr fontAlgn="ctr"/>
            <a:r>
              <a:rPr lang="en-US" sz="2000" b="1"/>
              <a:t>     The World’s </a:t>
            </a:r>
          </a:p>
          <a:p>
            <a:pPr fontAlgn="ctr"/>
            <a:r>
              <a:rPr lang="en-US" sz="2000" b="1"/>
              <a:t>   Most Powerful </a:t>
            </a:r>
          </a:p>
          <a:p>
            <a:pPr fontAlgn="ctr"/>
            <a:r>
              <a:rPr lang="en-US" sz="2000" b="1"/>
              <a:t>Therapeutic Laser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228600"/>
            <a:ext cx="7772400" cy="1066800"/>
          </a:xfrm>
        </p:spPr>
        <p:txBody>
          <a:bodyPr/>
          <a:lstStyle/>
          <a:p>
            <a:pPr eaLnBrk="1" hangingPunct="1"/>
            <a:r>
              <a:rPr lang="en-US" sz="4800" b="1" dirty="0" smtClean="0">
                <a:solidFill>
                  <a:srgbClr val="FF0000"/>
                </a:solidFill>
                <a:latin typeface="Arial" pitchFamily="34" charset="0"/>
                <a:cs typeface="Arial" pitchFamily="34" charset="0"/>
              </a:rPr>
              <a:t>Lasers in Medicine</a:t>
            </a:r>
          </a:p>
        </p:txBody>
      </p:sp>
      <p:sp>
        <p:nvSpPr>
          <p:cNvPr id="1121283" name="Rectangle 1027"/>
          <p:cNvSpPr>
            <a:spLocks noGrp="1" noChangeArrowheads="1"/>
          </p:cNvSpPr>
          <p:nvPr>
            <p:ph type="body" idx="1"/>
          </p:nvPr>
        </p:nvSpPr>
        <p:spPr>
          <a:xfrm>
            <a:off x="685800" y="1752600"/>
            <a:ext cx="5181600" cy="4648200"/>
          </a:xfrm>
        </p:spPr>
        <p:txBody>
          <a:bodyPr/>
          <a:lstStyle/>
          <a:p>
            <a:pPr marL="0" indent="0" eaLnBrk="1" hangingPunct="1">
              <a:buFontTx/>
              <a:buNone/>
            </a:pPr>
            <a:r>
              <a:rPr lang="en-US" dirty="0" smtClean="0">
                <a:latin typeface="Arial" pitchFamily="34" charset="0"/>
                <a:cs typeface="Arial" pitchFamily="34" charset="0"/>
              </a:rPr>
              <a:t>Surgical Lasers: </a:t>
            </a:r>
          </a:p>
          <a:p>
            <a:pPr marL="0" indent="0" eaLnBrk="1" hangingPunct="1">
              <a:buFontTx/>
              <a:buNone/>
            </a:pPr>
            <a:r>
              <a:rPr lang="en-US" dirty="0" smtClean="0">
                <a:latin typeface="Arial" pitchFamily="34" charset="0"/>
                <a:cs typeface="Arial" pitchFamily="34" charset="0"/>
              </a:rPr>
              <a:t>are used to cut, coagulate and evaporate tissues. This type of laser replaces the scalpel of the surgeon.</a:t>
            </a:r>
          </a:p>
          <a:p>
            <a:pPr marL="0" indent="0" eaLnBrk="1" hangingPunct="1">
              <a:lnSpc>
                <a:spcPct val="80000"/>
              </a:lnSpc>
              <a:buFontTx/>
              <a:buNone/>
            </a:pPr>
            <a:endParaRPr lang="en-US" dirty="0" smtClean="0">
              <a:latin typeface="Arial" pitchFamily="34" charset="0"/>
              <a:cs typeface="Arial" pitchFamily="34" charset="0"/>
            </a:endParaRPr>
          </a:p>
        </p:txBody>
      </p:sp>
      <p:pic>
        <p:nvPicPr>
          <p:cNvPr id="14340" name="Picture 1028" descr="laser surgery"/>
          <p:cNvPicPr>
            <a:picLocks noChangeAspect="1" noChangeArrowheads="1"/>
          </p:cNvPicPr>
          <p:nvPr/>
        </p:nvPicPr>
        <p:blipFill>
          <a:blip r:embed="rId4" cstate="print"/>
          <a:srcRect/>
          <a:stretch>
            <a:fillRect/>
          </a:stretch>
        </p:blipFill>
        <p:spPr bwMode="auto">
          <a:xfrm>
            <a:off x="6096000" y="1752600"/>
            <a:ext cx="2381250" cy="34956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086600" y="5976938"/>
            <a:ext cx="2057400" cy="881062"/>
          </a:xfrm>
          <a:prstGeom prst="rect">
            <a:avLst/>
          </a:prstGeom>
          <a:noFill/>
          <a:ln w="12700" cap="rnd">
            <a:noFill/>
            <a:round/>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1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685800" y="152400"/>
            <a:ext cx="7772400" cy="1066800"/>
          </a:xfrm>
        </p:spPr>
        <p:txBody>
          <a:bodyPr/>
          <a:lstStyle/>
          <a:p>
            <a:pPr eaLnBrk="1" hangingPunct="1"/>
            <a:r>
              <a:rPr lang="en-US" sz="4800" b="1" dirty="0" smtClean="0">
                <a:solidFill>
                  <a:srgbClr val="FF0000"/>
                </a:solidFill>
                <a:latin typeface="Arial" pitchFamily="34" charset="0"/>
                <a:cs typeface="Arial" pitchFamily="34" charset="0"/>
              </a:rPr>
              <a:t>Lasers in Medicine</a:t>
            </a:r>
          </a:p>
        </p:txBody>
      </p:sp>
      <p:sp>
        <p:nvSpPr>
          <p:cNvPr id="488452" name="Rectangle 4"/>
          <p:cNvSpPr>
            <a:spLocks noGrp="1" noChangeArrowheads="1"/>
          </p:cNvSpPr>
          <p:nvPr>
            <p:ph type="body" idx="1"/>
          </p:nvPr>
        </p:nvSpPr>
        <p:spPr>
          <a:xfrm>
            <a:off x="152400" y="1143000"/>
            <a:ext cx="8991600" cy="4648200"/>
          </a:xfrm>
        </p:spPr>
        <p:txBody>
          <a:bodyPr/>
          <a:lstStyle/>
          <a:p>
            <a:pPr marL="0" indent="0" eaLnBrk="1" hangingPunct="1">
              <a:buClr>
                <a:srgbClr val="FF0000"/>
              </a:buClr>
            </a:pPr>
            <a:r>
              <a:rPr lang="en-US" sz="2800" b="1" dirty="0" smtClean="0"/>
              <a:t> </a:t>
            </a:r>
            <a:r>
              <a:rPr lang="en-US" sz="2800" dirty="0" smtClean="0">
                <a:latin typeface="Arial" pitchFamily="34" charset="0"/>
                <a:cs typeface="Arial" pitchFamily="34" charset="0"/>
              </a:rPr>
              <a:t>Therapeutic Lasers: are used  for the stimulation of </a:t>
            </a:r>
          </a:p>
          <a:p>
            <a:pPr marL="0" indent="0" eaLnBrk="1" hangingPunct="1">
              <a:buClr>
                <a:srgbClr val="FF0000"/>
              </a:buClr>
              <a:buFontTx/>
              <a:buNone/>
            </a:pPr>
            <a:r>
              <a:rPr lang="en-US" sz="2800" dirty="0" smtClean="0">
                <a:latin typeface="Arial" pitchFamily="34" charset="0"/>
                <a:cs typeface="Arial" pitchFamily="34" charset="0"/>
              </a:rPr>
              <a:t>     cell function.  The biological effect is photochemical     </a:t>
            </a:r>
          </a:p>
          <a:p>
            <a:pPr marL="0" indent="0" eaLnBrk="1" hangingPunct="1">
              <a:buClr>
                <a:srgbClr val="FF0000"/>
              </a:buClr>
              <a:buFontTx/>
              <a:buNone/>
            </a:pP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not</a:t>
            </a:r>
            <a:r>
              <a:rPr lang="en-US" sz="2800" dirty="0" smtClean="0">
                <a:latin typeface="Arial" pitchFamily="34" charset="0"/>
                <a:cs typeface="Arial" pitchFamily="34" charset="0"/>
              </a:rPr>
              <a:t> thermal (heat), as is the case with surgical</a:t>
            </a:r>
          </a:p>
          <a:p>
            <a:pPr marL="0" indent="0" eaLnBrk="1" hangingPunct="1">
              <a:buClr>
                <a:srgbClr val="FF0000"/>
              </a:buClr>
              <a:buFontTx/>
              <a:buNone/>
            </a:pPr>
            <a:r>
              <a:rPr lang="en-US" sz="2800" dirty="0" smtClean="0">
                <a:latin typeface="Arial" pitchFamily="34" charset="0"/>
                <a:cs typeface="Arial" pitchFamily="34" charset="0"/>
              </a:rPr>
              <a:t>     lasers. </a:t>
            </a:r>
          </a:p>
          <a:p>
            <a:pPr marL="0" indent="0" eaLnBrk="1" hangingPunct="1">
              <a:buClr>
                <a:srgbClr val="FF0000"/>
              </a:buClr>
            </a:pPr>
            <a:r>
              <a:rPr lang="en-US" sz="2800" dirty="0" smtClean="0">
                <a:latin typeface="Arial" pitchFamily="34" charset="0"/>
                <a:cs typeface="Arial" pitchFamily="34" charset="0"/>
              </a:rPr>
              <a:t>  Even though the majority of our patients have failed </a:t>
            </a:r>
          </a:p>
          <a:p>
            <a:pPr marL="0" indent="0" eaLnBrk="1" hangingPunct="1">
              <a:buClr>
                <a:srgbClr val="FF0000"/>
              </a:buClr>
              <a:buFontTx/>
              <a:buNone/>
            </a:pPr>
            <a:r>
              <a:rPr lang="en-US" sz="2800" dirty="0" smtClean="0">
                <a:latin typeface="Arial" pitchFamily="34" charset="0"/>
                <a:cs typeface="Arial" pitchFamily="34" charset="0"/>
              </a:rPr>
              <a:t>     everything that traditional insurance based medicine </a:t>
            </a:r>
          </a:p>
          <a:p>
            <a:pPr marL="0" indent="0" eaLnBrk="1" hangingPunct="1">
              <a:buClr>
                <a:srgbClr val="FF0000"/>
              </a:buClr>
              <a:buFontTx/>
              <a:buNone/>
            </a:pPr>
            <a:r>
              <a:rPr lang="en-US" sz="2800" dirty="0" smtClean="0">
                <a:latin typeface="Arial" pitchFamily="34" charset="0"/>
                <a:cs typeface="Arial" pitchFamily="34" charset="0"/>
              </a:rPr>
              <a:t>     offers, our success rate exceeds 90%.</a:t>
            </a:r>
          </a:p>
          <a:p>
            <a:pPr marL="0" indent="0" eaLnBrk="1" hangingPunct="1">
              <a:buClr>
                <a:srgbClr val="FF0000"/>
              </a:buClr>
            </a:pPr>
            <a:r>
              <a:rPr lang="en-US" sz="2800" dirty="0" smtClean="0">
                <a:latin typeface="Arial" pitchFamily="34" charset="0"/>
                <a:cs typeface="Arial" pitchFamily="34" charset="0"/>
              </a:rPr>
              <a:t>  In 7 years of operation there has never </a:t>
            </a:r>
          </a:p>
          <a:p>
            <a:pPr marL="0" indent="0" eaLnBrk="1" hangingPunct="1">
              <a:buClr>
                <a:srgbClr val="FF0000"/>
              </a:buClr>
              <a:buFontTx/>
              <a:buNone/>
            </a:pPr>
            <a:r>
              <a:rPr lang="en-US" sz="2800" dirty="0" smtClean="0">
                <a:latin typeface="Arial" pitchFamily="34" charset="0"/>
                <a:cs typeface="Arial" pitchFamily="34" charset="0"/>
              </a:rPr>
              <a:t>    been a reported side effect.</a:t>
            </a:r>
          </a:p>
          <a:p>
            <a:pPr marL="0" indent="0" eaLnBrk="1" hangingPunct="1">
              <a:buClr>
                <a:srgbClr val="FF0000"/>
              </a:buClr>
            </a:pPr>
            <a:endParaRPr lang="en-US" sz="2800" dirty="0" smtClean="0">
              <a:latin typeface="Arial" pitchFamily="34" charset="0"/>
              <a:cs typeface="Arial" pitchFamily="34" charset="0"/>
            </a:endParaRPr>
          </a:p>
          <a:p>
            <a:pPr marL="0" indent="0" eaLnBrk="1" hangingPunct="1">
              <a:buClr>
                <a:srgbClr val="FF0000"/>
              </a:buClr>
            </a:pPr>
            <a:endParaRPr lang="en-US" sz="2800" b="1" dirty="0" smtClean="0"/>
          </a:p>
          <a:p>
            <a:pPr marL="0" indent="0" eaLnBrk="1" hangingPunct="1">
              <a:buClr>
                <a:srgbClr val="FF0000"/>
              </a:buClr>
              <a:buFontTx/>
              <a:buNone/>
            </a:pPr>
            <a:endParaRPr lang="en-US" sz="2800" b="1" dirty="0" smtClean="0"/>
          </a:p>
          <a:p>
            <a:pPr marL="0" indent="0" eaLnBrk="1" hangingPunct="1">
              <a:buClr>
                <a:srgbClr val="FF0000"/>
              </a:buClr>
              <a:buFontTx/>
              <a:buNone/>
            </a:pPr>
            <a:endParaRPr lang="en-US" sz="2800" b="1" dirty="0" smtClean="0"/>
          </a:p>
          <a:p>
            <a:pPr marL="0" indent="0" eaLnBrk="1" hangingPunct="1">
              <a:lnSpc>
                <a:spcPct val="80000"/>
              </a:lnSpc>
              <a:buClr>
                <a:srgbClr val="FF0000"/>
              </a:buClr>
              <a:buFontTx/>
              <a:buNone/>
            </a:pPr>
            <a:endParaRPr lang="en-US" sz="2800" b="1" dirty="0" smtClean="0"/>
          </a:p>
        </p:txBody>
      </p:sp>
      <p:pic>
        <p:nvPicPr>
          <p:cNvPr id="488456" name="Picture 8" descr="neck and knee shots"/>
          <p:cNvPicPr>
            <a:picLocks noChangeAspect="1" noChangeArrowheads="1"/>
          </p:cNvPicPr>
          <p:nvPr/>
        </p:nvPicPr>
        <p:blipFill>
          <a:blip r:embed="rId3" cstate="print"/>
          <a:srcRect l="20314" t="39241" r="11487"/>
          <a:stretch>
            <a:fillRect/>
          </a:stretch>
        </p:blipFill>
        <p:spPr bwMode="auto">
          <a:xfrm>
            <a:off x="7023100" y="4267200"/>
            <a:ext cx="1816100" cy="251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8452"/>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488456"/>
                                        </p:tgtEl>
                                        <p:attrNameLst>
                                          <p:attrName>style.visibility</p:attrName>
                                        </p:attrNameLst>
                                      </p:cBhvr>
                                      <p:to>
                                        <p:strVal val="visible"/>
                                      </p:to>
                                    </p:set>
                                    <p:animEffect transition="in" filter="dissolve">
                                      <p:cBhvr>
                                        <p:cTn id="10" dur="500"/>
                                        <p:tgtEl>
                                          <p:spTgt spid="48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52400"/>
            <a:ext cx="9144000" cy="1143000"/>
          </a:xfrm>
        </p:spPr>
        <p:txBody>
          <a:bodyPr/>
          <a:lstStyle/>
          <a:p>
            <a:pPr eaLnBrk="1" hangingPunct="1"/>
            <a:r>
              <a:rPr lang="en-US" sz="3600" b="1" dirty="0" smtClean="0">
                <a:solidFill>
                  <a:srgbClr val="FF0000"/>
                </a:solidFill>
                <a:latin typeface="Arial" pitchFamily="34" charset="0"/>
                <a:cs typeface="Arial" pitchFamily="34" charset="0"/>
              </a:rPr>
              <a:t>Biological Effects of Therapeutic Lasers</a:t>
            </a:r>
          </a:p>
        </p:txBody>
      </p:sp>
      <p:sp>
        <p:nvSpPr>
          <p:cNvPr id="16387" name="Text Box 3"/>
          <p:cNvSpPr txBox="1">
            <a:spLocks noChangeArrowheads="1"/>
          </p:cNvSpPr>
          <p:nvPr/>
        </p:nvSpPr>
        <p:spPr bwMode="auto">
          <a:xfrm>
            <a:off x="365125" y="1371600"/>
            <a:ext cx="8778875" cy="5299912"/>
          </a:xfrm>
          <a:prstGeom prst="rect">
            <a:avLst/>
          </a:prstGeom>
          <a:noFill/>
          <a:ln w="9525">
            <a:noFill/>
            <a:miter lim="800000"/>
            <a:headEnd/>
            <a:tailEnd/>
          </a:ln>
        </p:spPr>
        <p:txBody>
          <a:bodyPr>
            <a:spAutoFit/>
          </a:bodyPr>
          <a:lstStyle/>
          <a:p>
            <a:pPr>
              <a:spcBef>
                <a:spcPct val="20000"/>
              </a:spcBef>
              <a:buClr>
                <a:srgbClr val="FF0000"/>
              </a:buClr>
              <a:buFont typeface="Wingdings" pitchFamily="2" charset="2"/>
              <a:buChar char="§"/>
            </a:pPr>
            <a:r>
              <a:rPr lang="en-US" sz="3000" b="1" dirty="0"/>
              <a:t> </a:t>
            </a:r>
            <a:r>
              <a:rPr lang="en-US" sz="3000" dirty="0"/>
              <a:t>Laser therapy aims to bio-stimulate injured  </a:t>
            </a:r>
          </a:p>
          <a:p>
            <a:pPr>
              <a:spcBef>
                <a:spcPct val="20000"/>
              </a:spcBef>
              <a:buClr>
                <a:srgbClr val="FF0000"/>
              </a:buClr>
              <a:buFont typeface="Wingdings" pitchFamily="2" charset="2"/>
              <a:buNone/>
            </a:pPr>
            <a:r>
              <a:rPr lang="en-US" sz="3000" dirty="0"/>
              <a:t>   and dysfunctional tissues. </a:t>
            </a:r>
            <a:r>
              <a:rPr lang="en-US" sz="3000" dirty="0" smtClean="0"/>
              <a:t>Laser therapy works</a:t>
            </a:r>
          </a:p>
          <a:p>
            <a:pPr>
              <a:spcBef>
                <a:spcPct val="20000"/>
              </a:spcBef>
              <a:buClr>
                <a:srgbClr val="FF0000"/>
              </a:buClr>
              <a:buFont typeface="Wingdings" pitchFamily="2" charset="2"/>
              <a:buNone/>
            </a:pPr>
            <a:r>
              <a:rPr lang="en-US" sz="3000" dirty="0" smtClean="0"/>
              <a:t>   at </a:t>
            </a:r>
            <a:r>
              <a:rPr lang="en-US" sz="3000" dirty="0"/>
              <a:t>the </a:t>
            </a:r>
            <a:r>
              <a:rPr lang="en-US" sz="3000" dirty="0" smtClean="0"/>
              <a:t>cellular </a:t>
            </a:r>
            <a:r>
              <a:rPr lang="en-US" sz="3000" dirty="0"/>
              <a:t>level to accelerate the </a:t>
            </a:r>
            <a:r>
              <a:rPr lang="en-US" sz="3000" dirty="0" smtClean="0"/>
              <a:t>bodies</a:t>
            </a:r>
          </a:p>
          <a:p>
            <a:pPr>
              <a:spcBef>
                <a:spcPct val="20000"/>
              </a:spcBef>
              <a:buClr>
                <a:srgbClr val="FF0000"/>
              </a:buClr>
              <a:buFont typeface="Wingdings" pitchFamily="2" charset="2"/>
              <a:buNone/>
            </a:pPr>
            <a:r>
              <a:rPr lang="en-US" sz="3000" dirty="0" smtClean="0"/>
              <a:t>   natural ability </a:t>
            </a:r>
            <a:r>
              <a:rPr lang="en-US" sz="3000" dirty="0"/>
              <a:t>to heal. </a:t>
            </a:r>
            <a:endParaRPr lang="en-US" sz="3000" dirty="0" smtClean="0"/>
          </a:p>
          <a:p>
            <a:pPr>
              <a:spcBef>
                <a:spcPct val="20000"/>
              </a:spcBef>
              <a:buClr>
                <a:srgbClr val="FF0000"/>
              </a:buClr>
              <a:buFont typeface="Wingdings" pitchFamily="2" charset="2"/>
              <a:buNone/>
            </a:pPr>
            <a:endParaRPr lang="en-US" sz="800" dirty="0"/>
          </a:p>
          <a:p>
            <a:pPr>
              <a:spcBef>
                <a:spcPct val="20000"/>
              </a:spcBef>
              <a:buClr>
                <a:srgbClr val="FF0000"/>
              </a:buClr>
              <a:buFont typeface="Wingdings" pitchFamily="2" charset="2"/>
              <a:buChar char="§"/>
            </a:pPr>
            <a:r>
              <a:rPr lang="en-US" sz="3000" dirty="0"/>
              <a:t> The laser beam will stimulate healing of any </a:t>
            </a:r>
          </a:p>
          <a:p>
            <a:pPr>
              <a:spcBef>
                <a:spcPct val="20000"/>
              </a:spcBef>
              <a:buClr>
                <a:srgbClr val="FF0000"/>
              </a:buClr>
              <a:buFont typeface="Wingdings" pitchFamily="2" charset="2"/>
              <a:buNone/>
            </a:pPr>
            <a:r>
              <a:rPr lang="en-US" sz="3000" dirty="0"/>
              <a:t>   tissue it comes in contact </a:t>
            </a:r>
            <a:r>
              <a:rPr lang="en-US" sz="3000" dirty="0" smtClean="0"/>
              <a:t>with.</a:t>
            </a:r>
          </a:p>
          <a:p>
            <a:pPr>
              <a:spcBef>
                <a:spcPct val="20000"/>
              </a:spcBef>
              <a:buClr>
                <a:srgbClr val="FF0000"/>
              </a:buClr>
              <a:buFont typeface="Wingdings" pitchFamily="2" charset="2"/>
              <a:buNone/>
            </a:pPr>
            <a:r>
              <a:rPr lang="en-US" sz="900" dirty="0" smtClean="0"/>
              <a:t> </a:t>
            </a:r>
            <a:endParaRPr lang="en-US" sz="800" dirty="0"/>
          </a:p>
          <a:p>
            <a:pPr>
              <a:spcBef>
                <a:spcPct val="20000"/>
              </a:spcBef>
              <a:buClr>
                <a:srgbClr val="FF0000"/>
              </a:buClr>
              <a:buFont typeface="Wingdings" pitchFamily="2" charset="2"/>
              <a:buChar char="§"/>
            </a:pPr>
            <a:r>
              <a:rPr lang="en-US" sz="3000" dirty="0"/>
              <a:t> With over 3,000 studies done, the following </a:t>
            </a:r>
          </a:p>
          <a:p>
            <a:pPr>
              <a:spcBef>
                <a:spcPct val="20000"/>
              </a:spcBef>
              <a:buClr>
                <a:srgbClr val="FF0000"/>
              </a:buClr>
              <a:buFont typeface="Wingdings" pitchFamily="2" charset="2"/>
              <a:buNone/>
            </a:pPr>
            <a:r>
              <a:rPr lang="en-US" sz="3000" dirty="0"/>
              <a:t>   are the beneficial effects of </a:t>
            </a:r>
            <a:r>
              <a:rPr lang="en-US" sz="3000" dirty="0" smtClean="0"/>
              <a:t>light therapy on</a:t>
            </a:r>
          </a:p>
          <a:p>
            <a:pPr>
              <a:spcBef>
                <a:spcPct val="20000"/>
              </a:spcBef>
              <a:buClr>
                <a:srgbClr val="FF0000"/>
              </a:buClr>
              <a:buFont typeface="Wingdings" pitchFamily="2" charset="2"/>
              <a:buNone/>
            </a:pPr>
            <a:r>
              <a:rPr lang="en-US" sz="3000" dirty="0" smtClean="0"/>
              <a:t>   tissues </a:t>
            </a:r>
            <a:r>
              <a:rPr lang="en-US" sz="3000" dirty="0"/>
              <a:t>and cells</a:t>
            </a:r>
            <a:r>
              <a:rPr lang="en-US" sz="3000" dirty="0" smtClean="0"/>
              <a:t>.</a:t>
            </a:r>
            <a:endParaRPr lang="en-US" sz="3000" dirty="0"/>
          </a:p>
        </p:txBody>
      </p:sp>
      <p:pic>
        <p:nvPicPr>
          <p:cNvPr id="5" name="Picture 3"/>
          <p:cNvPicPr>
            <a:picLocks noChangeAspect="1" noChangeArrowheads="1"/>
          </p:cNvPicPr>
          <p:nvPr/>
        </p:nvPicPr>
        <p:blipFill>
          <a:blip r:embed="rId3"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763000" cy="1143000"/>
          </a:xfrm>
        </p:spPr>
        <p:txBody>
          <a:bodyPr/>
          <a:lstStyle/>
          <a:p>
            <a:pPr eaLnBrk="1" hangingPunct="1"/>
            <a:r>
              <a:rPr lang="en-US" dirty="0" smtClean="0">
                <a:solidFill>
                  <a:srgbClr val="FF0000"/>
                </a:solidFill>
                <a:latin typeface="Arial" pitchFamily="34" charset="0"/>
                <a:cs typeface="Arial" pitchFamily="34" charset="0"/>
              </a:rPr>
              <a:t>Summary of LT Biological Effects</a:t>
            </a:r>
          </a:p>
        </p:txBody>
      </p:sp>
      <p:sp>
        <p:nvSpPr>
          <p:cNvPr id="17411" name="Text Box 4"/>
          <p:cNvSpPr txBox="1">
            <a:spLocks noChangeArrowheads="1"/>
          </p:cNvSpPr>
          <p:nvPr/>
        </p:nvSpPr>
        <p:spPr bwMode="auto">
          <a:xfrm>
            <a:off x="4556125" y="3770313"/>
            <a:ext cx="184150" cy="366712"/>
          </a:xfrm>
          <a:prstGeom prst="rect">
            <a:avLst/>
          </a:prstGeom>
          <a:noFill/>
          <a:ln w="9525">
            <a:noFill/>
            <a:miter lim="800000"/>
            <a:headEnd/>
            <a:tailEnd/>
          </a:ln>
        </p:spPr>
        <p:txBody>
          <a:bodyPr wrap="none">
            <a:spAutoFit/>
          </a:bodyPr>
          <a:lstStyle/>
          <a:p>
            <a:endParaRPr lang="en-US"/>
          </a:p>
        </p:txBody>
      </p:sp>
      <p:sp>
        <p:nvSpPr>
          <p:cNvPr id="17412" name="Text Box 5"/>
          <p:cNvSpPr txBox="1">
            <a:spLocks noChangeArrowheads="1"/>
          </p:cNvSpPr>
          <p:nvPr/>
        </p:nvSpPr>
        <p:spPr bwMode="auto">
          <a:xfrm>
            <a:off x="152400" y="1371600"/>
            <a:ext cx="9010650" cy="4745915"/>
          </a:xfrm>
          <a:prstGeom prst="rect">
            <a:avLst/>
          </a:prstGeom>
          <a:noFill/>
          <a:ln w="9525">
            <a:noFill/>
            <a:miter lim="800000"/>
            <a:headEnd/>
            <a:tailEnd/>
          </a:ln>
        </p:spPr>
        <p:txBody>
          <a:bodyPr wrap="square">
            <a:spAutoFit/>
          </a:bodyPr>
          <a:lstStyle/>
          <a:p>
            <a:pPr>
              <a:lnSpc>
                <a:spcPct val="90000"/>
              </a:lnSpc>
              <a:spcBef>
                <a:spcPct val="20000"/>
              </a:spcBef>
              <a:buClr>
                <a:srgbClr val="FF0000"/>
              </a:buClr>
              <a:buFont typeface="Wingdings" pitchFamily="2" charset="2"/>
              <a:buChar char="§"/>
            </a:pPr>
            <a:r>
              <a:rPr lang="en-US" sz="2800" dirty="0" smtClean="0">
                <a:cs typeface="Arial" pitchFamily="34" charset="0"/>
              </a:rPr>
              <a:t> Accelerated </a:t>
            </a:r>
            <a:r>
              <a:rPr lang="en-US" sz="2800" dirty="0">
                <a:cs typeface="Arial" pitchFamily="34" charset="0"/>
              </a:rPr>
              <a:t>Tissue Repair and Cell </a:t>
            </a:r>
            <a:r>
              <a:rPr lang="en-US" sz="2800" dirty="0" smtClean="0">
                <a:cs typeface="Arial" pitchFamily="34" charset="0"/>
              </a:rPr>
              <a:t>Growth</a:t>
            </a:r>
            <a:endParaRPr lang="en-US" sz="2800" dirty="0">
              <a:cs typeface="Arial" pitchFamily="34" charset="0"/>
            </a:endParaRPr>
          </a:p>
          <a:p>
            <a:pPr>
              <a:lnSpc>
                <a:spcPct val="90000"/>
              </a:lnSpc>
              <a:spcBef>
                <a:spcPct val="20000"/>
              </a:spcBef>
              <a:buClr>
                <a:srgbClr val="FF0000"/>
              </a:buClr>
              <a:buFont typeface="Wingdings" pitchFamily="2" charset="2"/>
              <a:buChar char="§"/>
            </a:pPr>
            <a:r>
              <a:rPr lang="en-US" sz="2800" dirty="0" smtClean="0">
                <a:cs typeface="Arial" pitchFamily="34" charset="0"/>
              </a:rPr>
              <a:t> Faster </a:t>
            </a:r>
            <a:r>
              <a:rPr lang="en-US" sz="2800" dirty="0">
                <a:cs typeface="Arial" pitchFamily="34" charset="0"/>
              </a:rPr>
              <a:t>wound Healing</a:t>
            </a:r>
          </a:p>
          <a:p>
            <a:pPr>
              <a:lnSpc>
                <a:spcPct val="90000"/>
              </a:lnSpc>
              <a:spcBef>
                <a:spcPct val="20000"/>
              </a:spcBef>
              <a:buClr>
                <a:srgbClr val="FF0000"/>
              </a:buClr>
              <a:buFont typeface="Wingdings" pitchFamily="2" charset="2"/>
              <a:buChar char="§"/>
            </a:pPr>
            <a:r>
              <a:rPr lang="en-US" sz="2800" dirty="0" smtClean="0">
                <a:cs typeface="Arial" pitchFamily="34" charset="0"/>
              </a:rPr>
              <a:t> Reduced </a:t>
            </a:r>
            <a:r>
              <a:rPr lang="en-US" sz="2800" dirty="0">
                <a:cs typeface="Arial" pitchFamily="34" charset="0"/>
              </a:rPr>
              <a:t>Fibrous(Scar) Tissue Formation</a:t>
            </a:r>
          </a:p>
          <a:p>
            <a:pPr>
              <a:lnSpc>
                <a:spcPct val="90000"/>
              </a:lnSpc>
              <a:spcBef>
                <a:spcPct val="20000"/>
              </a:spcBef>
              <a:buClr>
                <a:srgbClr val="FF0000"/>
              </a:buClr>
              <a:buFont typeface="Wingdings" pitchFamily="2" charset="2"/>
              <a:buChar char="§"/>
            </a:pPr>
            <a:r>
              <a:rPr lang="en-US" sz="2800" dirty="0" smtClean="0">
                <a:cs typeface="Arial" pitchFamily="34" charset="0"/>
              </a:rPr>
              <a:t> Anti-Inflammation</a:t>
            </a:r>
            <a:endParaRPr lang="en-US" sz="2800" dirty="0">
              <a:cs typeface="Arial" pitchFamily="34" charset="0"/>
            </a:endParaRPr>
          </a:p>
          <a:p>
            <a:pPr>
              <a:lnSpc>
                <a:spcPct val="90000"/>
              </a:lnSpc>
              <a:spcBef>
                <a:spcPct val="20000"/>
              </a:spcBef>
              <a:buClr>
                <a:srgbClr val="FF0000"/>
              </a:buClr>
              <a:buFont typeface="Wingdings" pitchFamily="2" charset="2"/>
              <a:buChar char="§"/>
            </a:pPr>
            <a:r>
              <a:rPr lang="en-US" sz="2800" dirty="0" smtClean="0">
                <a:cs typeface="Arial" pitchFamily="34" charset="0"/>
              </a:rPr>
              <a:t> Anti-Pain </a:t>
            </a:r>
            <a:r>
              <a:rPr lang="en-US" sz="2800" dirty="0">
                <a:cs typeface="Arial" pitchFamily="34" charset="0"/>
              </a:rPr>
              <a:t>(Analgesia)</a:t>
            </a:r>
          </a:p>
          <a:p>
            <a:pPr>
              <a:lnSpc>
                <a:spcPct val="90000"/>
              </a:lnSpc>
              <a:spcBef>
                <a:spcPct val="20000"/>
              </a:spcBef>
              <a:buClr>
                <a:srgbClr val="FF0000"/>
              </a:buClr>
              <a:buFont typeface="Wingdings" pitchFamily="2" charset="2"/>
              <a:buChar char="§"/>
            </a:pPr>
            <a:r>
              <a:rPr lang="en-US" sz="2800" dirty="0" smtClean="0">
                <a:cs typeface="Arial" pitchFamily="34" charset="0"/>
              </a:rPr>
              <a:t> Improved </a:t>
            </a:r>
            <a:r>
              <a:rPr lang="en-US" sz="2800" dirty="0">
                <a:cs typeface="Arial" pitchFamily="34" charset="0"/>
              </a:rPr>
              <a:t>Vascular Activity</a:t>
            </a:r>
          </a:p>
          <a:p>
            <a:pPr>
              <a:lnSpc>
                <a:spcPct val="90000"/>
              </a:lnSpc>
              <a:spcBef>
                <a:spcPct val="20000"/>
              </a:spcBef>
              <a:buClr>
                <a:srgbClr val="FF0000"/>
              </a:buClr>
              <a:buFont typeface="Wingdings" pitchFamily="2" charset="2"/>
              <a:buChar char="§"/>
            </a:pPr>
            <a:r>
              <a:rPr lang="en-US" sz="2800" dirty="0" smtClean="0">
                <a:cs typeface="Arial" pitchFamily="34" charset="0"/>
              </a:rPr>
              <a:t> Increased </a:t>
            </a:r>
            <a:r>
              <a:rPr lang="en-US" sz="2800" dirty="0">
                <a:cs typeface="Arial" pitchFamily="34" charset="0"/>
              </a:rPr>
              <a:t>Metabolic Activity</a:t>
            </a:r>
          </a:p>
          <a:p>
            <a:pPr>
              <a:lnSpc>
                <a:spcPct val="90000"/>
              </a:lnSpc>
              <a:spcBef>
                <a:spcPct val="20000"/>
              </a:spcBef>
              <a:buClr>
                <a:srgbClr val="FF0000"/>
              </a:buClr>
              <a:buFont typeface="Wingdings" pitchFamily="2" charset="2"/>
              <a:buChar char="§"/>
            </a:pPr>
            <a:r>
              <a:rPr lang="en-US" sz="2800" dirty="0" smtClean="0">
                <a:cs typeface="Arial" pitchFamily="34" charset="0"/>
              </a:rPr>
              <a:t> Improved </a:t>
            </a:r>
            <a:r>
              <a:rPr lang="en-US" sz="2800" dirty="0">
                <a:cs typeface="Arial" pitchFamily="34" charset="0"/>
              </a:rPr>
              <a:t>Nerve Function</a:t>
            </a:r>
          </a:p>
          <a:p>
            <a:pPr>
              <a:lnSpc>
                <a:spcPct val="90000"/>
              </a:lnSpc>
              <a:spcBef>
                <a:spcPct val="20000"/>
              </a:spcBef>
              <a:buClr>
                <a:srgbClr val="FF0000"/>
              </a:buClr>
              <a:buFont typeface="Wingdings" pitchFamily="2" charset="2"/>
              <a:buChar char="§"/>
            </a:pPr>
            <a:r>
              <a:rPr lang="en-US" sz="2800" dirty="0" smtClean="0">
                <a:cs typeface="Arial" pitchFamily="34" charset="0"/>
              </a:rPr>
              <a:t> </a:t>
            </a:r>
            <a:r>
              <a:rPr lang="en-US" sz="2800" dirty="0" err="1" smtClean="0">
                <a:cs typeface="Arial" pitchFamily="34" charset="0"/>
              </a:rPr>
              <a:t>Immunoregulation</a:t>
            </a:r>
            <a:endParaRPr lang="en-US" sz="2800" dirty="0">
              <a:cs typeface="Arial" pitchFamily="34" charset="0"/>
            </a:endParaRPr>
          </a:p>
          <a:p>
            <a:pPr>
              <a:lnSpc>
                <a:spcPct val="90000"/>
              </a:lnSpc>
              <a:spcBef>
                <a:spcPct val="20000"/>
              </a:spcBef>
              <a:buClr>
                <a:srgbClr val="FF0000"/>
              </a:buClr>
              <a:buFont typeface="Wingdings" pitchFamily="2" charset="2"/>
              <a:buChar char="§"/>
            </a:pPr>
            <a:r>
              <a:rPr lang="en-US" sz="2800" dirty="0" smtClean="0">
                <a:cs typeface="Arial" pitchFamily="34" charset="0"/>
              </a:rPr>
              <a:t> </a:t>
            </a:r>
            <a:r>
              <a:rPr lang="en-US" sz="2600" dirty="0" smtClean="0">
                <a:cs typeface="Arial" pitchFamily="34" charset="0"/>
              </a:rPr>
              <a:t>Trigger </a:t>
            </a:r>
            <a:r>
              <a:rPr lang="en-US" sz="2600" dirty="0">
                <a:cs typeface="Arial" pitchFamily="34" charset="0"/>
              </a:rPr>
              <a:t>Point Resolution and </a:t>
            </a:r>
            <a:r>
              <a:rPr lang="en-US" sz="2600" dirty="0" smtClean="0">
                <a:cs typeface="Arial" pitchFamily="34" charset="0"/>
              </a:rPr>
              <a:t>Acupuncture Pt. Stimulation</a:t>
            </a:r>
            <a:endParaRPr lang="en-US" sz="2600" dirty="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228600" y="457200"/>
            <a:ext cx="8686800" cy="1143000"/>
          </a:xfrm>
        </p:spPr>
        <p:txBody>
          <a:bodyPr/>
          <a:lstStyle/>
          <a:p>
            <a:pPr eaLnBrk="1" hangingPunct="1"/>
            <a:r>
              <a:rPr lang="en-US" sz="3900" b="1" dirty="0" smtClean="0">
                <a:solidFill>
                  <a:srgbClr val="FF0000"/>
                </a:solidFill>
                <a:latin typeface="Arial" pitchFamily="34" charset="0"/>
                <a:cs typeface="Arial" pitchFamily="34" charset="0"/>
              </a:rPr>
              <a:t>Class III vs. “Class IV” Laser Beams</a:t>
            </a:r>
          </a:p>
        </p:txBody>
      </p:sp>
      <p:pic>
        <p:nvPicPr>
          <p:cNvPr id="1561604" name="Picture 4" descr="Csp_Simulation2"/>
          <p:cNvPicPr>
            <a:picLocks noGrp="1" noChangeAspect="1" noChangeArrowheads="1"/>
          </p:cNvPicPr>
          <p:nvPr>
            <p:ph type="body" idx="1"/>
          </p:nvPr>
        </p:nvPicPr>
        <p:blipFill>
          <a:blip r:embed="rId3" cstate="print"/>
          <a:srcRect/>
          <a:stretch>
            <a:fillRect/>
          </a:stretch>
        </p:blipFill>
        <p:spPr>
          <a:xfrm>
            <a:off x="0" y="1600200"/>
            <a:ext cx="4657725" cy="4038600"/>
          </a:xfrm>
          <a:noFill/>
        </p:spPr>
      </p:pic>
      <p:pic>
        <p:nvPicPr>
          <p:cNvPr id="1561605" name="Picture 5" descr="Csp_Simulation1"/>
          <p:cNvPicPr>
            <a:picLocks noChangeAspect="1" noChangeArrowheads="1"/>
          </p:cNvPicPr>
          <p:nvPr/>
        </p:nvPicPr>
        <p:blipFill>
          <a:blip r:embed="rId4" cstate="print"/>
          <a:srcRect/>
          <a:stretch>
            <a:fillRect/>
          </a:stretch>
        </p:blipFill>
        <p:spPr bwMode="auto">
          <a:xfrm>
            <a:off x="4572000" y="1600200"/>
            <a:ext cx="4572000" cy="403860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7391400" y="6107466"/>
            <a:ext cx="1752600" cy="750534"/>
          </a:xfrm>
          <a:prstGeom prst="rect">
            <a:avLst/>
          </a:prstGeom>
          <a:noFill/>
          <a:ln w="12700" cap="rnd">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61604"/>
                                        </p:tgtEl>
                                        <p:attrNameLst>
                                          <p:attrName>style.visibility</p:attrName>
                                        </p:attrNameLst>
                                      </p:cBhvr>
                                      <p:to>
                                        <p:strVal val="visible"/>
                                      </p:to>
                                    </p:set>
                                    <p:anim calcmode="lin" valueType="num">
                                      <p:cBhvr additive="base">
                                        <p:cTn id="7" dur="500" fill="hold"/>
                                        <p:tgtEl>
                                          <p:spTgt spid="1561604"/>
                                        </p:tgtEl>
                                        <p:attrNameLst>
                                          <p:attrName>ppt_x</p:attrName>
                                        </p:attrNameLst>
                                      </p:cBhvr>
                                      <p:tavLst>
                                        <p:tav tm="0">
                                          <p:val>
                                            <p:strVal val="0-#ppt_w/2"/>
                                          </p:val>
                                        </p:tav>
                                        <p:tav tm="100000">
                                          <p:val>
                                            <p:strVal val="#ppt_x"/>
                                          </p:val>
                                        </p:tav>
                                      </p:tavLst>
                                    </p:anim>
                                    <p:anim calcmode="lin" valueType="num">
                                      <p:cBhvr additive="base">
                                        <p:cTn id="8" dur="500" fill="hold"/>
                                        <p:tgtEl>
                                          <p:spTgt spid="1561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61605"/>
                                        </p:tgtEl>
                                        <p:attrNameLst>
                                          <p:attrName>style.visibility</p:attrName>
                                        </p:attrNameLst>
                                      </p:cBhvr>
                                      <p:to>
                                        <p:strVal val="visible"/>
                                      </p:to>
                                    </p:set>
                                    <p:anim calcmode="lin" valueType="num">
                                      <p:cBhvr additive="base">
                                        <p:cTn id="13" dur="500" fill="hold"/>
                                        <p:tgtEl>
                                          <p:spTgt spid="1561605"/>
                                        </p:tgtEl>
                                        <p:attrNameLst>
                                          <p:attrName>ppt_x</p:attrName>
                                        </p:attrNameLst>
                                      </p:cBhvr>
                                      <p:tavLst>
                                        <p:tav tm="0">
                                          <p:val>
                                            <p:strVal val="1+#ppt_w/2"/>
                                          </p:val>
                                        </p:tav>
                                        <p:tav tm="100000">
                                          <p:val>
                                            <p:strVal val="#ppt_x"/>
                                          </p:val>
                                        </p:tav>
                                      </p:tavLst>
                                    </p:anim>
                                    <p:anim calcmode="lin" valueType="num">
                                      <p:cBhvr additive="base">
                                        <p:cTn id="14" dur="500" fill="hold"/>
                                        <p:tgtEl>
                                          <p:spTgt spid="1561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152400" y="228600"/>
            <a:ext cx="8763000" cy="1143000"/>
          </a:xfrm>
        </p:spPr>
        <p:txBody>
          <a:bodyPr/>
          <a:lstStyle/>
          <a:p>
            <a:pPr eaLnBrk="1" hangingPunct="1"/>
            <a:r>
              <a:rPr lang="en-US" sz="3600" b="1" smtClean="0">
                <a:solidFill>
                  <a:schemeClr val="tx1"/>
                </a:solidFill>
              </a:rPr>
              <a:t>Laser vs. Standard Modalities You May</a:t>
            </a:r>
            <a:br>
              <a:rPr lang="en-US" sz="3600" b="1" smtClean="0">
                <a:solidFill>
                  <a:schemeClr val="tx1"/>
                </a:solidFill>
              </a:rPr>
            </a:br>
            <a:r>
              <a:rPr lang="en-US" sz="3600" b="1" smtClean="0">
                <a:solidFill>
                  <a:schemeClr val="tx1"/>
                </a:solidFill>
              </a:rPr>
              <a:t>Have Received Treatment for in the Past</a:t>
            </a:r>
          </a:p>
        </p:txBody>
      </p:sp>
      <p:pic>
        <p:nvPicPr>
          <p:cNvPr id="659461" name="Picture 5" descr="compare"/>
          <p:cNvPicPr>
            <a:picLocks noChangeAspect="1" noChangeArrowheads="1"/>
          </p:cNvPicPr>
          <p:nvPr/>
        </p:nvPicPr>
        <p:blipFill>
          <a:blip r:embed="rId4" cstate="print">
            <a:lum bright="4000" contrast="4000"/>
          </a:blip>
          <a:srcRect/>
          <a:stretch>
            <a:fillRect/>
          </a:stretch>
        </p:blipFill>
        <p:spPr bwMode="auto">
          <a:xfrm>
            <a:off x="0" y="1981200"/>
            <a:ext cx="9144000" cy="286702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7086600" y="5976938"/>
            <a:ext cx="2057400" cy="881062"/>
          </a:xfrm>
          <a:prstGeom prst="rect">
            <a:avLst/>
          </a:prstGeom>
          <a:noFill/>
          <a:ln w="12700" cap="rnd">
            <a:noFill/>
            <a:round/>
            <a:headEnd/>
            <a:tailEnd/>
          </a:ln>
        </p:spPr>
      </p:pic>
      <p:sp>
        <p:nvSpPr>
          <p:cNvPr id="19462" name="TextBox 7"/>
          <p:cNvSpPr txBox="1">
            <a:spLocks noChangeArrowheads="1"/>
          </p:cNvSpPr>
          <p:nvPr/>
        </p:nvSpPr>
        <p:spPr bwMode="auto">
          <a:xfrm>
            <a:off x="152400" y="3810001"/>
            <a:ext cx="3200400" cy="276999"/>
          </a:xfrm>
          <a:prstGeom prst="rect">
            <a:avLst/>
          </a:prstGeom>
          <a:solidFill>
            <a:srgbClr val="FFFFFF"/>
          </a:solidFill>
          <a:ln w="9525">
            <a:noFill/>
            <a:miter lim="800000"/>
            <a:headEnd/>
            <a:tailEnd/>
          </a:ln>
        </p:spPr>
        <p:txBody>
          <a:bodyPr wrap="square">
            <a:spAutoFit/>
          </a:bodyPr>
          <a:lstStyle/>
          <a:p>
            <a:r>
              <a:rPr lang="en-US" sz="1200">
                <a:solidFill>
                  <a:srgbClr val="FFFF00"/>
                </a:solidFill>
              </a:rPr>
              <a:t> </a:t>
            </a:r>
            <a:endParaRPr lang="en-US" sz="2000">
              <a:solidFill>
                <a:srgbClr val="FFFF00"/>
              </a:solidFill>
            </a:endParaRPr>
          </a:p>
        </p:txBody>
      </p:sp>
      <p:sp>
        <p:nvSpPr>
          <p:cNvPr id="659462" name="Oval 6"/>
          <p:cNvSpPr>
            <a:spLocks noChangeArrowheads="1"/>
          </p:cNvSpPr>
          <p:nvPr/>
        </p:nvSpPr>
        <p:spPr bwMode="auto">
          <a:xfrm>
            <a:off x="7315200" y="4343400"/>
            <a:ext cx="457200" cy="457200"/>
          </a:xfrm>
          <a:prstGeom prst="ellipse">
            <a:avLst/>
          </a:prstGeom>
          <a:noFill/>
          <a:ln w="57150">
            <a:solidFill>
              <a:srgbClr val="FF0000"/>
            </a:solidFill>
            <a:round/>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59461"/>
                                        </p:tgtEl>
                                        <p:attrNameLst>
                                          <p:attrName>style.visibility</p:attrName>
                                        </p:attrNameLst>
                                      </p:cBhvr>
                                      <p:to>
                                        <p:strVal val="visible"/>
                                      </p:to>
                                    </p:set>
                                    <p:animEffect transition="in" filter="box(in)">
                                      <p:cBhvr>
                                        <p:cTn id="7" dur="500"/>
                                        <p:tgtEl>
                                          <p:spTgt spid="659461"/>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659462"/>
                                        </p:tgtEl>
                                        <p:attrNameLst>
                                          <p:attrName>style.visibility</p:attrName>
                                        </p:attrNameLst>
                                      </p:cBhvr>
                                      <p:to>
                                        <p:strVal val="visible"/>
                                      </p:to>
                                    </p:set>
                                    <p:anim calcmode="lin" valueType="num">
                                      <p:cBhvr additive="base">
                                        <p:cTn id="11" dur="2000" fill="hold"/>
                                        <p:tgtEl>
                                          <p:spTgt spid="659462"/>
                                        </p:tgtEl>
                                        <p:attrNameLst>
                                          <p:attrName>ppt_x</p:attrName>
                                        </p:attrNameLst>
                                      </p:cBhvr>
                                      <p:tavLst>
                                        <p:tav tm="0">
                                          <p:val>
                                            <p:strVal val="0-#ppt_w/2"/>
                                          </p:val>
                                        </p:tav>
                                        <p:tav tm="100000">
                                          <p:val>
                                            <p:strVal val="#ppt_x"/>
                                          </p:val>
                                        </p:tav>
                                      </p:tavLst>
                                    </p:anim>
                                    <p:anim calcmode="lin" valueType="num">
                                      <p:cBhvr additive="base">
                                        <p:cTn id="12" dur="2000" fill="hold"/>
                                        <p:tgtEl>
                                          <p:spTgt spid="65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609600"/>
            <a:ext cx="8991600" cy="1143000"/>
          </a:xfrm>
        </p:spPr>
        <p:txBody>
          <a:bodyPr/>
          <a:lstStyle/>
          <a:p>
            <a:pPr eaLnBrk="1" fontAlgn="t" hangingPunct="1"/>
            <a:r>
              <a:rPr lang="en-US" sz="3800" b="1" dirty="0" smtClean="0">
                <a:solidFill>
                  <a:srgbClr val="FF0000"/>
                </a:solidFill>
                <a:latin typeface="Arial" pitchFamily="34" charset="0"/>
                <a:cs typeface="Arial" pitchFamily="34" charset="0"/>
              </a:rPr>
              <a:t>“Effect of HPLM on Neuropathy Pain”</a:t>
            </a:r>
          </a:p>
        </p:txBody>
      </p:sp>
      <p:sp>
        <p:nvSpPr>
          <p:cNvPr id="20483" name="Rectangle 3"/>
          <p:cNvSpPr>
            <a:spLocks noGrp="1" noChangeArrowheads="1"/>
          </p:cNvSpPr>
          <p:nvPr>
            <p:ph type="body" sz="half" idx="1"/>
          </p:nvPr>
        </p:nvSpPr>
        <p:spPr>
          <a:xfrm>
            <a:off x="152400" y="1981200"/>
            <a:ext cx="8763000" cy="4114800"/>
          </a:xfrm>
        </p:spPr>
        <p:txBody>
          <a:bodyPr/>
          <a:lstStyle/>
          <a:p>
            <a:pPr eaLnBrk="1" hangingPunct="1">
              <a:lnSpc>
                <a:spcPct val="90000"/>
              </a:lnSpc>
              <a:buClr>
                <a:srgbClr val="FF0000"/>
              </a:buClr>
              <a:buSzPct val="110000"/>
              <a:buFont typeface="Arial" pitchFamily="34" charset="0"/>
              <a:buChar char="•"/>
            </a:pPr>
            <a:r>
              <a:rPr lang="en-US" sz="2800" dirty="0" smtClean="0">
                <a:latin typeface="Arial" pitchFamily="34" charset="0"/>
                <a:cs typeface="Arial" pitchFamily="34" charset="0"/>
              </a:rPr>
              <a:t>Laser stimulates blood flow and thus brings new and better circulation into the affected tissues.</a:t>
            </a:r>
          </a:p>
          <a:p>
            <a:pPr eaLnBrk="1" hangingPunct="1">
              <a:lnSpc>
                <a:spcPct val="90000"/>
              </a:lnSpc>
              <a:buClr>
                <a:srgbClr val="FF0000"/>
              </a:buClr>
              <a:buSzPct val="110000"/>
              <a:buFont typeface="Arial" pitchFamily="34" charset="0"/>
              <a:buChar char="•"/>
            </a:pPr>
            <a:r>
              <a:rPr lang="en-US" sz="2800" dirty="0" smtClean="0">
                <a:latin typeface="Arial" pitchFamily="34" charset="0"/>
                <a:cs typeface="Arial" pitchFamily="34" charset="0"/>
              </a:rPr>
              <a:t>Laser relieves inflammation  around the damaged nerves.</a:t>
            </a:r>
          </a:p>
          <a:p>
            <a:pPr eaLnBrk="1" hangingPunct="1">
              <a:lnSpc>
                <a:spcPct val="90000"/>
              </a:lnSpc>
              <a:buClr>
                <a:srgbClr val="FF0000"/>
              </a:buClr>
              <a:buSzPct val="110000"/>
              <a:buFont typeface="Arial" pitchFamily="34" charset="0"/>
              <a:buChar char="•"/>
            </a:pPr>
            <a:r>
              <a:rPr lang="en-US" sz="2800" dirty="0" smtClean="0">
                <a:latin typeface="Arial" pitchFamily="34" charset="0"/>
                <a:cs typeface="Arial" pitchFamily="34" charset="0"/>
              </a:rPr>
              <a:t>Laser provides an analgesic effect to area.</a:t>
            </a:r>
          </a:p>
          <a:p>
            <a:pPr eaLnBrk="1" hangingPunct="1">
              <a:lnSpc>
                <a:spcPct val="90000"/>
              </a:lnSpc>
              <a:buClr>
                <a:srgbClr val="FF0000"/>
              </a:buClr>
              <a:buSzPct val="110000"/>
              <a:buFont typeface="Arial" pitchFamily="34" charset="0"/>
              <a:buChar char="•"/>
            </a:pPr>
            <a:r>
              <a:rPr lang="en-US" sz="2800" dirty="0" smtClean="0">
                <a:latin typeface="Arial" pitchFamily="34" charset="0"/>
                <a:cs typeface="Arial" pitchFamily="34" charset="0"/>
              </a:rPr>
              <a:t>Laser stimulates repair of damaged nerves as well as new nerve cell growth.</a:t>
            </a:r>
          </a:p>
          <a:p>
            <a:pPr eaLnBrk="1" hangingPunct="1">
              <a:lnSpc>
                <a:spcPct val="90000"/>
              </a:lnSpc>
              <a:buClr>
                <a:srgbClr val="FF0000"/>
              </a:buClr>
              <a:buSzPct val="110000"/>
              <a:buFont typeface="Arial" pitchFamily="34" charset="0"/>
              <a:buChar char="•"/>
            </a:pPr>
            <a:r>
              <a:rPr lang="en-US" sz="2800" dirty="0" smtClean="0">
                <a:latin typeface="Arial" pitchFamily="34" charset="0"/>
                <a:cs typeface="Arial" pitchFamily="34" charset="0"/>
              </a:rPr>
              <a:t>Laser heals open wounds such as diabetic ulcers.</a:t>
            </a:r>
          </a:p>
          <a:p>
            <a:pPr eaLnBrk="1" hangingPunct="1">
              <a:lnSpc>
                <a:spcPct val="90000"/>
              </a:lnSpc>
              <a:buClr>
                <a:srgbClr val="FF0000"/>
              </a:buClr>
              <a:buSzPct val="110000"/>
              <a:buFont typeface="Arial" pitchFamily="34" charset="0"/>
              <a:buChar char="•"/>
            </a:pPr>
            <a:endParaRPr lang="en-US" sz="2400" b="1" dirty="0" smtClean="0">
              <a:latin typeface="Arial" pitchFamily="34" charset="0"/>
              <a:cs typeface="Arial" pitchFamily="34" charset="0"/>
            </a:endParaRPr>
          </a:p>
          <a:p>
            <a:pPr eaLnBrk="1" hangingPunct="1">
              <a:lnSpc>
                <a:spcPct val="90000"/>
              </a:lnSpc>
              <a:buClr>
                <a:srgbClr val="FF0000"/>
              </a:buClr>
              <a:buSzPct val="110000"/>
              <a:buFont typeface="Arial" pitchFamily="34" charset="0"/>
              <a:buChar char="•"/>
            </a:pPr>
            <a:endParaRPr lang="en-US" sz="2400" b="1" dirty="0" smtClean="0">
              <a:latin typeface="Arial" pitchFamily="34" charset="0"/>
              <a:cs typeface="Arial"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6830814" y="5867400"/>
            <a:ext cx="2313186" cy="9906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0"/>
            <a:ext cx="11353800" cy="2590800"/>
          </a:xfrm>
        </p:spPr>
        <p:txBody>
          <a:bodyPr/>
          <a:lstStyle/>
          <a:p>
            <a:pPr eaLnBrk="1" hangingPunct="1"/>
            <a:r>
              <a:rPr lang="en-US" sz="3600" b="1" dirty="0" smtClean="0">
                <a:solidFill>
                  <a:srgbClr val="FF0000"/>
                </a:solidFill>
                <a:latin typeface="Arial" pitchFamily="34" charset="0"/>
                <a:cs typeface="Arial" pitchFamily="34" charset="0"/>
              </a:rPr>
              <a:t>Clinical Translation </a:t>
            </a:r>
            <a:br>
              <a:rPr lang="en-US" sz="3600" b="1" dirty="0" smtClean="0">
                <a:solidFill>
                  <a:srgbClr val="FF0000"/>
                </a:solidFill>
                <a:latin typeface="Arial" pitchFamily="34" charset="0"/>
                <a:cs typeface="Arial" pitchFamily="34" charset="0"/>
              </a:rPr>
            </a:br>
            <a:r>
              <a:rPr lang="en-US" sz="3600" b="1" dirty="0" smtClean="0">
                <a:solidFill>
                  <a:srgbClr val="FF0000"/>
                </a:solidFill>
                <a:latin typeface="Arial" pitchFamily="34" charset="0"/>
                <a:cs typeface="Arial" pitchFamily="34" charset="0"/>
              </a:rPr>
              <a:t>“How HPLM Affects Your Pain”</a:t>
            </a:r>
            <a:br>
              <a:rPr lang="en-US" sz="3600" b="1" dirty="0" smtClean="0">
                <a:solidFill>
                  <a:srgbClr val="FF0000"/>
                </a:solidFill>
                <a:latin typeface="Arial" pitchFamily="34" charset="0"/>
                <a:cs typeface="Arial" pitchFamily="34" charset="0"/>
              </a:rPr>
            </a:br>
            <a:endParaRPr lang="en-US" sz="3600" b="1" dirty="0" smtClean="0">
              <a:solidFill>
                <a:srgbClr val="FF0000"/>
              </a:solidFill>
              <a:latin typeface="Arial" pitchFamily="34" charset="0"/>
              <a:cs typeface="Arial" pitchFamily="34" charset="0"/>
            </a:endParaRPr>
          </a:p>
        </p:txBody>
      </p:sp>
      <p:sp>
        <p:nvSpPr>
          <p:cNvPr id="21507" name="Text Box 3"/>
          <p:cNvSpPr txBox="1">
            <a:spLocks noChangeArrowheads="1"/>
          </p:cNvSpPr>
          <p:nvPr/>
        </p:nvSpPr>
        <p:spPr bwMode="auto">
          <a:xfrm>
            <a:off x="0" y="1676400"/>
            <a:ext cx="9144000" cy="4832092"/>
          </a:xfrm>
          <a:prstGeom prst="rect">
            <a:avLst/>
          </a:prstGeom>
          <a:noFill/>
          <a:ln w="9525">
            <a:noFill/>
            <a:miter lim="800000"/>
            <a:headEnd/>
            <a:tailEnd/>
          </a:ln>
        </p:spPr>
        <p:txBody>
          <a:bodyPr>
            <a:spAutoFit/>
          </a:bodyPr>
          <a:lstStyle/>
          <a:p>
            <a:pPr>
              <a:buClr>
                <a:srgbClr val="FF0000"/>
              </a:buClr>
              <a:buSzPct val="125000"/>
              <a:buFont typeface="Arial" pitchFamily="34" charset="0"/>
              <a:buChar char="•"/>
            </a:pPr>
            <a:r>
              <a:rPr lang="en-US" sz="2800" dirty="0">
                <a:cs typeface="Times New Roman" pitchFamily="18" charset="0"/>
              </a:rPr>
              <a:t> Decreased inflammation of the spine and nerve </a:t>
            </a:r>
            <a:r>
              <a:rPr lang="en-US" sz="2800" dirty="0" smtClean="0">
                <a:cs typeface="Times New Roman" pitchFamily="18" charset="0"/>
              </a:rPr>
              <a:t>roots</a:t>
            </a:r>
          </a:p>
          <a:p>
            <a:pPr>
              <a:buClr>
                <a:srgbClr val="FF0000"/>
              </a:buClr>
              <a:buSzPct val="125000"/>
            </a:pPr>
            <a:r>
              <a:rPr lang="en-US" sz="2800" dirty="0" smtClean="0">
                <a:cs typeface="Times New Roman" pitchFamily="18" charset="0"/>
              </a:rPr>
              <a:t>   and </a:t>
            </a:r>
            <a:r>
              <a:rPr lang="en-US" sz="2800" dirty="0">
                <a:cs typeface="Times New Roman" pitchFamily="18" charset="0"/>
              </a:rPr>
              <a:t>all pain </a:t>
            </a:r>
            <a:r>
              <a:rPr lang="en-US" sz="2800" dirty="0" smtClean="0">
                <a:cs typeface="Times New Roman" pitchFamily="18" charset="0"/>
              </a:rPr>
              <a:t>receptors.</a:t>
            </a:r>
            <a:endParaRPr lang="en-US" sz="2800" dirty="0">
              <a:cs typeface="Times New Roman" pitchFamily="18" charset="0"/>
            </a:endParaRPr>
          </a:p>
          <a:p>
            <a:pPr>
              <a:buClr>
                <a:srgbClr val="FF0000"/>
              </a:buClr>
              <a:buSzPct val="125000"/>
              <a:buFont typeface="Arial" pitchFamily="34" charset="0"/>
              <a:buChar char="•"/>
            </a:pPr>
            <a:r>
              <a:rPr lang="en-US" sz="2800" dirty="0">
                <a:cs typeface="Times New Roman" pitchFamily="18" charset="0"/>
              </a:rPr>
              <a:t> Increase microcirculation of structures leading to </a:t>
            </a:r>
          </a:p>
          <a:p>
            <a:pPr>
              <a:buClr>
                <a:srgbClr val="FF0000"/>
              </a:buClr>
              <a:buSzPct val="125000"/>
            </a:pPr>
            <a:r>
              <a:rPr lang="en-US" sz="2800" dirty="0">
                <a:cs typeface="Times New Roman" pitchFamily="18" charset="0"/>
              </a:rPr>
              <a:t> </a:t>
            </a:r>
            <a:r>
              <a:rPr lang="en-US" sz="2800" dirty="0" smtClean="0">
                <a:cs typeface="Times New Roman" pitchFamily="18" charset="0"/>
              </a:rPr>
              <a:t>  reduction </a:t>
            </a:r>
            <a:r>
              <a:rPr lang="en-US" sz="2800" dirty="0">
                <a:cs typeface="Times New Roman" pitchFamily="18" charset="0"/>
              </a:rPr>
              <a:t>of swelling around joints and other </a:t>
            </a:r>
          </a:p>
          <a:p>
            <a:pPr>
              <a:buClr>
                <a:srgbClr val="FF0000"/>
              </a:buClr>
              <a:buSzPct val="125000"/>
            </a:pPr>
            <a:r>
              <a:rPr lang="en-US" sz="2800" dirty="0">
                <a:cs typeface="Times New Roman" pitchFamily="18" charset="0"/>
              </a:rPr>
              <a:t> </a:t>
            </a:r>
            <a:r>
              <a:rPr lang="en-US" sz="2800" dirty="0" smtClean="0">
                <a:cs typeface="Times New Roman" pitchFamily="18" charset="0"/>
              </a:rPr>
              <a:t>  structures.</a:t>
            </a:r>
            <a:endParaRPr lang="en-US" sz="2800" dirty="0">
              <a:cs typeface="Times New Roman" pitchFamily="18" charset="0"/>
            </a:endParaRPr>
          </a:p>
          <a:p>
            <a:pPr>
              <a:buClr>
                <a:srgbClr val="FF0000"/>
              </a:buClr>
              <a:buSzPct val="125000"/>
              <a:buFont typeface="Arial" pitchFamily="34" charset="0"/>
              <a:buChar char="•"/>
            </a:pPr>
            <a:r>
              <a:rPr lang="en-US" sz="2800" dirty="0">
                <a:cs typeface="Times New Roman" pitchFamily="18" charset="0"/>
              </a:rPr>
              <a:t> Accelerate healing of bone, cartilage, tendon, </a:t>
            </a:r>
          </a:p>
          <a:p>
            <a:pPr>
              <a:buClr>
                <a:srgbClr val="FF0000"/>
              </a:buClr>
              <a:buSzPct val="125000"/>
            </a:pPr>
            <a:r>
              <a:rPr lang="en-US" sz="2800" dirty="0">
                <a:cs typeface="Times New Roman" pitchFamily="18" charset="0"/>
              </a:rPr>
              <a:t> </a:t>
            </a:r>
            <a:r>
              <a:rPr lang="en-US" sz="2800" dirty="0" smtClean="0">
                <a:cs typeface="Times New Roman" pitchFamily="18" charset="0"/>
              </a:rPr>
              <a:t> ligaments</a:t>
            </a:r>
            <a:r>
              <a:rPr lang="en-US" sz="2800" dirty="0">
                <a:cs typeface="Times New Roman" pitchFamily="18" charset="0"/>
              </a:rPr>
              <a:t>, muscle and </a:t>
            </a:r>
            <a:r>
              <a:rPr lang="en-US" sz="2800" dirty="0" smtClean="0">
                <a:cs typeface="Times New Roman" pitchFamily="18" charset="0"/>
              </a:rPr>
              <a:t>skin</a:t>
            </a:r>
            <a:r>
              <a:rPr lang="en-US" sz="2800" dirty="0">
                <a:cs typeface="Times New Roman" pitchFamily="18" charset="0"/>
              </a:rPr>
              <a:t>.</a:t>
            </a:r>
          </a:p>
          <a:p>
            <a:pPr>
              <a:buClr>
                <a:srgbClr val="FF0000"/>
              </a:buClr>
              <a:buSzPct val="125000"/>
              <a:buFont typeface="Arial" pitchFamily="34" charset="0"/>
              <a:buChar char="•"/>
            </a:pPr>
            <a:r>
              <a:rPr lang="en-US" sz="2800" dirty="0">
                <a:cs typeface="Times New Roman" pitchFamily="18" charset="0"/>
              </a:rPr>
              <a:t> Decreased formation of scar </a:t>
            </a:r>
            <a:r>
              <a:rPr lang="en-US" sz="2800" dirty="0" smtClean="0">
                <a:cs typeface="Times New Roman" pitchFamily="18" charset="0"/>
              </a:rPr>
              <a:t>tissue.</a:t>
            </a:r>
            <a:endParaRPr lang="en-US" sz="2800" dirty="0">
              <a:cs typeface="Times New Roman" pitchFamily="18" charset="0"/>
            </a:endParaRPr>
          </a:p>
          <a:p>
            <a:pPr>
              <a:buClr>
                <a:srgbClr val="FF0000"/>
              </a:buClr>
              <a:buSzPct val="125000"/>
              <a:buFont typeface="Arial" pitchFamily="34" charset="0"/>
              <a:buChar char="•"/>
            </a:pPr>
            <a:r>
              <a:rPr lang="en-US" sz="2800" dirty="0">
                <a:cs typeface="Times New Roman" pitchFamily="18" charset="0"/>
              </a:rPr>
              <a:t> Reduce pain associated with injection </a:t>
            </a:r>
            <a:r>
              <a:rPr lang="en-US" sz="2800" dirty="0" smtClean="0">
                <a:cs typeface="Times New Roman" pitchFamily="18" charset="0"/>
              </a:rPr>
              <a:t>therapies.</a:t>
            </a:r>
            <a:endParaRPr lang="en-US" sz="2800" dirty="0">
              <a:cs typeface="Times New Roman" pitchFamily="18" charset="0"/>
            </a:endParaRPr>
          </a:p>
          <a:p>
            <a:pPr>
              <a:buClr>
                <a:srgbClr val="FF0000"/>
              </a:buClr>
              <a:buSzPct val="125000"/>
              <a:buFont typeface="Arial" pitchFamily="34" charset="0"/>
              <a:buChar char="•"/>
            </a:pPr>
            <a:r>
              <a:rPr lang="en-US" sz="2800" dirty="0">
                <a:cs typeface="Times New Roman" pitchFamily="18" charset="0"/>
              </a:rPr>
              <a:t> Decrease or even eliminate need for </a:t>
            </a:r>
            <a:r>
              <a:rPr lang="en-US" sz="2800" dirty="0" smtClean="0">
                <a:cs typeface="Times New Roman" pitchFamily="18" charset="0"/>
              </a:rPr>
              <a:t>invasive</a:t>
            </a:r>
          </a:p>
          <a:p>
            <a:pPr>
              <a:buClr>
                <a:srgbClr val="FF0000"/>
              </a:buClr>
              <a:buSzPct val="125000"/>
            </a:pPr>
            <a:r>
              <a:rPr lang="en-US" sz="2800" dirty="0" smtClean="0">
                <a:cs typeface="Times New Roman" pitchFamily="18" charset="0"/>
              </a:rPr>
              <a:t>   procedures.</a:t>
            </a:r>
            <a:endParaRPr lang="en-US" sz="2800" dirty="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76200" y="3960813"/>
            <a:ext cx="8915400" cy="1323439"/>
          </a:xfrm>
          <a:prstGeom prst="rect">
            <a:avLst/>
          </a:prstGeom>
          <a:noFill/>
          <a:ln w="9525">
            <a:noFill/>
            <a:miter lim="800000"/>
            <a:headEnd/>
            <a:tailEnd/>
          </a:ln>
        </p:spPr>
        <p:txBody>
          <a:bodyPr>
            <a:spAutoFit/>
          </a:bodyPr>
          <a:lstStyle/>
          <a:p>
            <a:pPr algn="ctr"/>
            <a:endParaRPr lang="en-US" sz="2400" b="1" dirty="0"/>
          </a:p>
          <a:p>
            <a:pPr algn="ctr"/>
            <a:r>
              <a:rPr lang="en-US" sz="2800" b="1" i="1" dirty="0" smtClean="0"/>
              <a:t>Linda </a:t>
            </a:r>
            <a:r>
              <a:rPr lang="en-US" sz="2800" b="1" i="1" dirty="0"/>
              <a:t>Rich-Consiglio, D.C.</a:t>
            </a:r>
          </a:p>
          <a:p>
            <a:pPr algn="ctr"/>
            <a:r>
              <a:rPr lang="en-US" sz="2800" b="1" i="1" dirty="0"/>
              <a:t>Avicenna Laser Therapy Centers of Excellence</a:t>
            </a:r>
          </a:p>
        </p:txBody>
      </p:sp>
      <p:sp>
        <p:nvSpPr>
          <p:cNvPr id="3075" name="Text Box 4"/>
          <p:cNvSpPr txBox="1">
            <a:spLocks noChangeArrowheads="1"/>
          </p:cNvSpPr>
          <p:nvPr/>
        </p:nvSpPr>
        <p:spPr bwMode="auto">
          <a:xfrm>
            <a:off x="152400" y="304800"/>
            <a:ext cx="8153400" cy="1555750"/>
          </a:xfrm>
          <a:prstGeom prst="rect">
            <a:avLst/>
          </a:prstGeom>
          <a:noFill/>
          <a:ln w="9525">
            <a:noFill/>
            <a:miter lim="800000"/>
            <a:headEnd/>
            <a:tailEnd/>
          </a:ln>
        </p:spPr>
        <p:txBody>
          <a:bodyPr wrap="square">
            <a:spAutoFit/>
          </a:bodyPr>
          <a:lstStyle/>
          <a:p>
            <a:r>
              <a:rPr lang="en-US" sz="4800" b="1" dirty="0"/>
              <a:t>             Presented by:</a:t>
            </a:r>
            <a:br>
              <a:rPr lang="en-US" sz="4800" b="1" dirty="0"/>
            </a:br>
            <a:endParaRPr lang="en-US" sz="4800" b="1" dirty="0"/>
          </a:p>
        </p:txBody>
      </p:sp>
      <p:pic>
        <p:nvPicPr>
          <p:cNvPr id="3077" name="Picture 7" descr="LOGO light and life.jpg"/>
          <p:cNvPicPr>
            <a:picLocks noChangeAspect="1" noChangeArrowheads="1"/>
          </p:cNvPicPr>
          <p:nvPr/>
        </p:nvPicPr>
        <p:blipFill>
          <a:blip r:embed="rId3" cstate="print"/>
          <a:srcRect/>
          <a:stretch>
            <a:fillRect/>
          </a:stretch>
        </p:blipFill>
        <p:spPr bwMode="auto">
          <a:xfrm>
            <a:off x="1032669" y="1295400"/>
            <a:ext cx="7078662" cy="274320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763000" cy="1143000"/>
          </a:xfrm>
        </p:spPr>
        <p:txBody>
          <a:bodyPr/>
          <a:lstStyle/>
          <a:p>
            <a:pPr eaLnBrk="1" hangingPunct="1"/>
            <a:r>
              <a:rPr lang="en-US" sz="4000" b="1" dirty="0" smtClean="0">
                <a:solidFill>
                  <a:srgbClr val="FF0000"/>
                </a:solidFill>
                <a:latin typeface="Arial" pitchFamily="34" charset="0"/>
                <a:cs typeface="Arial" pitchFamily="34" charset="0"/>
              </a:rPr>
              <a:t>Why Is HPLM So Effective?</a:t>
            </a:r>
          </a:p>
        </p:txBody>
      </p:sp>
      <p:sp>
        <p:nvSpPr>
          <p:cNvPr id="22531" name="Rectangle 3"/>
          <p:cNvSpPr>
            <a:spLocks noGrp="1" noChangeArrowheads="1"/>
          </p:cNvSpPr>
          <p:nvPr>
            <p:ph type="body" sz="half" idx="1"/>
          </p:nvPr>
        </p:nvSpPr>
        <p:spPr>
          <a:xfrm>
            <a:off x="228600" y="1524000"/>
            <a:ext cx="8458200" cy="4114800"/>
          </a:xfrm>
        </p:spPr>
        <p:txBody>
          <a:bodyPr/>
          <a:lstStyle/>
          <a:p>
            <a:pPr eaLnBrk="1" hangingPunct="1">
              <a:buClr>
                <a:srgbClr val="FF0000"/>
              </a:buClr>
            </a:pPr>
            <a:r>
              <a:rPr lang="en-US" sz="2800" dirty="0" smtClean="0">
                <a:latin typeface="Arial" pitchFamily="34" charset="0"/>
                <a:cs typeface="Arial" pitchFamily="34" charset="0"/>
              </a:rPr>
              <a:t>Ability to deliver large amounts of therapeutic laser.</a:t>
            </a:r>
          </a:p>
          <a:p>
            <a:pPr eaLnBrk="1" hangingPunct="1">
              <a:buClr>
                <a:srgbClr val="FF0000"/>
              </a:buClr>
            </a:pPr>
            <a:r>
              <a:rPr lang="en-US" sz="2800" dirty="0" smtClean="0">
                <a:latin typeface="Arial" pitchFamily="34" charset="0"/>
                <a:cs typeface="Arial" pitchFamily="34" charset="0"/>
              </a:rPr>
              <a:t>Ability to penetrate deeper than any other modality.</a:t>
            </a:r>
          </a:p>
          <a:p>
            <a:pPr eaLnBrk="1" hangingPunct="1">
              <a:buClr>
                <a:srgbClr val="FF0000"/>
              </a:buClr>
            </a:pPr>
            <a:r>
              <a:rPr lang="en-US" sz="2800" dirty="0" smtClean="0">
                <a:latin typeface="Arial" pitchFamily="34" charset="0"/>
                <a:cs typeface="Arial" pitchFamily="34" charset="0"/>
              </a:rPr>
              <a:t>Ability to treat a large surface area. This is very important with neuropathy and back and leg pain as the condition is usually widespread.</a:t>
            </a:r>
          </a:p>
          <a:p>
            <a:pPr eaLnBrk="1" hangingPunct="1">
              <a:buClr>
                <a:srgbClr val="FF0000"/>
              </a:buClr>
            </a:pPr>
            <a:r>
              <a:rPr lang="en-US" sz="2800" dirty="0" smtClean="0">
                <a:latin typeface="Arial" pitchFamily="34" charset="0"/>
                <a:cs typeface="Arial" pitchFamily="34" charset="0"/>
              </a:rPr>
              <a:t>The Avicenna laser is the most powerful and advanced therapeutic laser in the world</a:t>
            </a:r>
            <a:r>
              <a:rPr lang="en-US" sz="300" dirty="0" smtClean="0">
                <a:latin typeface="Arial" pitchFamily="34" charset="0"/>
                <a:cs typeface="Arial" pitchFamily="34" charset="0"/>
              </a:rPr>
              <a:t> </a:t>
            </a:r>
            <a:r>
              <a:rPr lang="en-US" sz="2800" dirty="0" smtClean="0">
                <a:latin typeface="Arial" pitchFamily="34" charset="0"/>
                <a:cs typeface="Arial" pitchFamily="34" charset="0"/>
              </a:rPr>
              <a:t>!</a:t>
            </a:r>
          </a:p>
          <a:p>
            <a:pPr eaLnBrk="1" hangingPunct="1">
              <a:buClr>
                <a:srgbClr val="FF0000"/>
              </a:buClr>
            </a:pPr>
            <a:r>
              <a:rPr lang="en-US" sz="2800" dirty="0" smtClean="0">
                <a:latin typeface="Arial" pitchFamily="34" charset="0"/>
                <a:cs typeface="Arial" pitchFamily="34" charset="0"/>
              </a:rPr>
              <a:t>It is also the safest</a:t>
            </a:r>
            <a:r>
              <a:rPr lang="en-US" sz="200" dirty="0" smtClean="0">
                <a:latin typeface="Arial" pitchFamily="34" charset="0"/>
                <a:cs typeface="Arial" pitchFamily="34" charset="0"/>
              </a:rPr>
              <a:t> </a:t>
            </a:r>
            <a:r>
              <a:rPr lang="en-US" sz="2800" dirty="0" smtClean="0">
                <a:latin typeface="Arial" pitchFamily="34" charset="0"/>
                <a:cs typeface="Arial" pitchFamily="34" charset="0"/>
              </a:rPr>
              <a:t>!</a:t>
            </a:r>
          </a:p>
        </p:txBody>
      </p:sp>
      <p:pic>
        <p:nvPicPr>
          <p:cNvPr id="7" name="Picture 3"/>
          <p:cNvPicPr>
            <a:picLocks noChangeAspect="1" noChangeArrowheads="1"/>
          </p:cNvPicPr>
          <p:nvPr/>
        </p:nvPicPr>
        <p:blipFill>
          <a:blip r:embed="rId3" cstate="print"/>
          <a:srcRect/>
          <a:stretch>
            <a:fillRect/>
          </a:stretch>
        </p:blipFill>
        <p:spPr bwMode="auto">
          <a:xfrm>
            <a:off x="7010400" y="5944306"/>
            <a:ext cx="2133600" cy="913694"/>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b="1" dirty="0" smtClean="0">
                <a:solidFill>
                  <a:srgbClr val="FF0000"/>
                </a:solidFill>
                <a:latin typeface="Arial" pitchFamily="34" charset="0"/>
              </a:rPr>
              <a:t>Goals of </a:t>
            </a:r>
            <a:br>
              <a:rPr lang="en-US" sz="4000" b="1" dirty="0" smtClean="0">
                <a:solidFill>
                  <a:srgbClr val="FF0000"/>
                </a:solidFill>
                <a:latin typeface="Arial" pitchFamily="34" charset="0"/>
              </a:rPr>
            </a:br>
            <a:r>
              <a:rPr lang="en-US" sz="4000" b="1" dirty="0" smtClean="0">
                <a:solidFill>
                  <a:srgbClr val="FF0000"/>
                </a:solidFill>
                <a:latin typeface="Arial" pitchFamily="34" charset="0"/>
              </a:rPr>
              <a:t>Pain Management Using </a:t>
            </a:r>
            <a:br>
              <a:rPr lang="en-US" sz="4000" b="1" dirty="0" smtClean="0">
                <a:solidFill>
                  <a:srgbClr val="FF0000"/>
                </a:solidFill>
                <a:latin typeface="Arial" pitchFamily="34" charset="0"/>
              </a:rPr>
            </a:br>
            <a:r>
              <a:rPr lang="en-US" sz="4000" b="1" dirty="0" smtClean="0">
                <a:solidFill>
                  <a:srgbClr val="FF0000"/>
                </a:solidFill>
                <a:latin typeface="Arial" pitchFamily="34" charset="0"/>
              </a:rPr>
              <a:t>High Power Laser Medicine</a:t>
            </a:r>
          </a:p>
        </p:txBody>
      </p:sp>
      <p:sp>
        <p:nvSpPr>
          <p:cNvPr id="23555" name="Text Box 3"/>
          <p:cNvSpPr txBox="1">
            <a:spLocks noChangeArrowheads="1"/>
          </p:cNvSpPr>
          <p:nvPr/>
        </p:nvSpPr>
        <p:spPr bwMode="auto">
          <a:xfrm>
            <a:off x="533400" y="2387600"/>
            <a:ext cx="8631081" cy="4247317"/>
          </a:xfrm>
          <a:prstGeom prst="rect">
            <a:avLst/>
          </a:prstGeom>
          <a:noFill/>
          <a:ln w="9525">
            <a:noFill/>
            <a:miter lim="800000"/>
            <a:headEnd/>
            <a:tailEnd/>
          </a:ln>
        </p:spPr>
        <p:txBody>
          <a:bodyPr wrap="none">
            <a:spAutoFit/>
          </a:bodyPr>
          <a:lstStyle/>
          <a:p>
            <a:pPr>
              <a:spcBef>
                <a:spcPct val="20000"/>
              </a:spcBef>
              <a:buClr>
                <a:srgbClr val="FF0000"/>
              </a:buClr>
              <a:buFontTx/>
              <a:buChar char="•"/>
            </a:pPr>
            <a:r>
              <a:rPr lang="en-US" sz="3600" dirty="0">
                <a:cs typeface="Arial" pitchFamily="34" charset="0"/>
              </a:rPr>
              <a:t>Relieve Pain and Reduce </a:t>
            </a:r>
            <a:r>
              <a:rPr lang="en-US" sz="3600" dirty="0" smtClean="0">
                <a:cs typeface="Arial" pitchFamily="34" charset="0"/>
              </a:rPr>
              <a:t>Inflammation.</a:t>
            </a:r>
            <a:endParaRPr lang="en-US" sz="3600" dirty="0">
              <a:cs typeface="Arial" pitchFamily="34" charset="0"/>
            </a:endParaRPr>
          </a:p>
          <a:p>
            <a:pPr>
              <a:spcBef>
                <a:spcPct val="20000"/>
              </a:spcBef>
              <a:buClr>
                <a:srgbClr val="FF0000"/>
              </a:buClr>
              <a:buFontTx/>
              <a:buChar char="•"/>
            </a:pPr>
            <a:r>
              <a:rPr lang="en-US" sz="3600" dirty="0">
                <a:cs typeface="Arial" pitchFamily="34" charset="0"/>
              </a:rPr>
              <a:t>Promote Tissue </a:t>
            </a:r>
            <a:r>
              <a:rPr lang="en-US" sz="3600" dirty="0" smtClean="0">
                <a:cs typeface="Arial" pitchFamily="34" charset="0"/>
              </a:rPr>
              <a:t>Healing.</a:t>
            </a:r>
            <a:endParaRPr lang="en-US" sz="3600" dirty="0">
              <a:cs typeface="Arial" pitchFamily="34" charset="0"/>
            </a:endParaRPr>
          </a:p>
          <a:p>
            <a:pPr>
              <a:spcBef>
                <a:spcPct val="20000"/>
              </a:spcBef>
              <a:buClr>
                <a:srgbClr val="FF0000"/>
              </a:buClr>
              <a:buFontTx/>
              <a:buChar char="•"/>
            </a:pPr>
            <a:r>
              <a:rPr lang="en-US" sz="3600" dirty="0">
                <a:cs typeface="Arial" pitchFamily="34" charset="0"/>
              </a:rPr>
              <a:t>Restore Active Range of Patients Motion</a:t>
            </a:r>
          </a:p>
          <a:p>
            <a:pPr>
              <a:spcBef>
                <a:spcPct val="20000"/>
              </a:spcBef>
              <a:buClr>
                <a:srgbClr val="FF0000"/>
              </a:buClr>
            </a:pPr>
            <a:r>
              <a:rPr lang="en-US" sz="3600" dirty="0">
                <a:cs typeface="Arial" pitchFamily="34" charset="0"/>
              </a:rPr>
              <a:t>  and Balance </a:t>
            </a:r>
            <a:r>
              <a:rPr lang="en-US" sz="3600" dirty="0" smtClean="0">
                <a:cs typeface="Arial" pitchFamily="34" charset="0"/>
              </a:rPr>
              <a:t>Capabilities.</a:t>
            </a:r>
            <a:endParaRPr lang="en-US" sz="3600" dirty="0">
              <a:cs typeface="Arial" pitchFamily="34" charset="0"/>
            </a:endParaRPr>
          </a:p>
          <a:p>
            <a:pPr>
              <a:spcBef>
                <a:spcPct val="20000"/>
              </a:spcBef>
              <a:buClr>
                <a:srgbClr val="FF0000"/>
              </a:buClr>
              <a:buFontTx/>
              <a:buChar char="•"/>
            </a:pPr>
            <a:r>
              <a:rPr lang="en-US" sz="3600" dirty="0">
                <a:cs typeface="Arial" pitchFamily="34" charset="0"/>
              </a:rPr>
              <a:t> Do So Without Side </a:t>
            </a:r>
            <a:r>
              <a:rPr lang="en-US" sz="3600" dirty="0" smtClean="0">
                <a:cs typeface="Arial" pitchFamily="34" charset="0"/>
              </a:rPr>
              <a:t>Effects.</a:t>
            </a:r>
            <a:endParaRPr lang="en-US" sz="3600" dirty="0">
              <a:cs typeface="Arial" pitchFamily="34" charset="0"/>
            </a:endParaRPr>
          </a:p>
          <a:p>
            <a:pPr>
              <a:spcBef>
                <a:spcPct val="20000"/>
              </a:spcBef>
              <a:buClr>
                <a:srgbClr val="FF0000"/>
              </a:buClr>
              <a:buFontTx/>
              <a:buChar char="•"/>
            </a:pPr>
            <a:endParaRPr lang="en-US" sz="3600" dirty="0">
              <a:cs typeface="Arial" pitchFamily="34" charset="0"/>
            </a:endParaRPr>
          </a:p>
          <a:p>
            <a:pPr>
              <a:buClr>
                <a:srgbClr val="FF0000"/>
              </a:buClr>
            </a:pPr>
            <a:endParaRPr lang="en-US" dirty="0">
              <a:cs typeface="Arial"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7010400" y="5944306"/>
            <a:ext cx="2133600" cy="913694"/>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pPr eaLnBrk="1" hangingPunct="1"/>
            <a:r>
              <a:rPr lang="en-US" altLang="ko-KR" sz="4000" b="1" dirty="0" smtClean="0">
                <a:solidFill>
                  <a:srgbClr val="FF0000"/>
                </a:solidFill>
                <a:latin typeface="Arial" pitchFamily="34" charset="0"/>
                <a:ea typeface="Gulim" pitchFamily="34" charset="-127"/>
              </a:rPr>
              <a:t>Some of the Many Applications of High Power Laser Medicine</a:t>
            </a:r>
            <a:endParaRPr lang="en-US" sz="4000" b="1" dirty="0" smtClean="0">
              <a:solidFill>
                <a:srgbClr val="FF0000"/>
              </a:solidFill>
              <a:latin typeface="Arial" pitchFamily="34" charset="0"/>
              <a:ea typeface="Gulim" pitchFamily="34" charset="-127"/>
            </a:endParaRPr>
          </a:p>
        </p:txBody>
      </p:sp>
      <p:sp>
        <p:nvSpPr>
          <p:cNvPr id="24579" name="Text Box 3"/>
          <p:cNvSpPr txBox="1">
            <a:spLocks noChangeArrowheads="1"/>
          </p:cNvSpPr>
          <p:nvPr/>
        </p:nvSpPr>
        <p:spPr bwMode="auto">
          <a:xfrm>
            <a:off x="0" y="1524000"/>
            <a:ext cx="9144000" cy="4622804"/>
          </a:xfrm>
          <a:prstGeom prst="rect">
            <a:avLst/>
          </a:prstGeom>
          <a:noFill/>
          <a:ln w="9525">
            <a:noFill/>
            <a:miter lim="800000"/>
            <a:headEnd/>
            <a:tailEnd/>
          </a:ln>
        </p:spPr>
        <p:txBody>
          <a:bodyPr>
            <a:spAutoFit/>
          </a:bodyPr>
          <a:lstStyle/>
          <a:p>
            <a:pPr eaLnBrk="0" hangingPunct="0">
              <a:spcBef>
                <a:spcPct val="20000"/>
              </a:spcBef>
              <a:buClr>
                <a:srgbClr val="FF0000"/>
              </a:buClr>
              <a:buFont typeface="Wingdings" pitchFamily="2" charset="2"/>
              <a:buChar char="§"/>
            </a:pPr>
            <a:r>
              <a:rPr lang="en-US" sz="2800" dirty="0"/>
              <a:t>  </a:t>
            </a:r>
            <a:r>
              <a:rPr lang="en-US" sz="2400" dirty="0"/>
              <a:t>Back Pain, Spinal </a:t>
            </a:r>
            <a:r>
              <a:rPr lang="en-US" sz="2400" dirty="0" err="1"/>
              <a:t>Stenosis</a:t>
            </a:r>
            <a:r>
              <a:rPr lang="en-US" sz="2400" dirty="0"/>
              <a:t>, </a:t>
            </a:r>
            <a:r>
              <a:rPr lang="en-US" sz="2400" dirty="0" smtClean="0"/>
              <a:t>Sciatica. </a:t>
            </a:r>
          </a:p>
          <a:p>
            <a:pPr eaLnBrk="0" hangingPunct="0">
              <a:spcBef>
                <a:spcPct val="20000"/>
              </a:spcBef>
              <a:buClr>
                <a:srgbClr val="FF0000"/>
              </a:buClr>
            </a:pPr>
            <a:endParaRPr lang="en-US" sz="500" dirty="0" smtClean="0"/>
          </a:p>
          <a:p>
            <a:pPr eaLnBrk="0" hangingPunct="0">
              <a:spcBef>
                <a:spcPct val="20000"/>
              </a:spcBef>
              <a:buClr>
                <a:srgbClr val="FF0000"/>
              </a:buClr>
              <a:buFont typeface="Wingdings" pitchFamily="2" charset="2"/>
              <a:buChar char="§"/>
            </a:pPr>
            <a:r>
              <a:rPr lang="en-US" sz="2400" dirty="0" smtClean="0"/>
              <a:t>  </a:t>
            </a:r>
            <a:r>
              <a:rPr lang="en-US" sz="2400" dirty="0"/>
              <a:t>Neuropathy of all causes (Carpal Tunnel Syndrome, </a:t>
            </a:r>
          </a:p>
          <a:p>
            <a:pPr eaLnBrk="0" hangingPunct="0">
              <a:spcBef>
                <a:spcPct val="20000"/>
              </a:spcBef>
              <a:buClr>
                <a:srgbClr val="FF0000"/>
              </a:buClr>
              <a:buFont typeface="Wingdings" pitchFamily="2" charset="2"/>
              <a:buNone/>
            </a:pPr>
            <a:r>
              <a:rPr lang="en-US" sz="2400" dirty="0"/>
              <a:t>        Trigeminal Neuralgia, Tarsal Tunnel Syndrome</a:t>
            </a:r>
            <a:r>
              <a:rPr lang="en-US" sz="2400" dirty="0" smtClean="0"/>
              <a:t>).</a:t>
            </a:r>
          </a:p>
          <a:p>
            <a:pPr eaLnBrk="0" hangingPunct="0">
              <a:spcBef>
                <a:spcPct val="20000"/>
              </a:spcBef>
              <a:buClr>
                <a:srgbClr val="FF0000"/>
              </a:buClr>
              <a:buFont typeface="Wingdings" pitchFamily="2" charset="2"/>
              <a:buNone/>
            </a:pPr>
            <a:endParaRPr lang="en-US" sz="500" dirty="0"/>
          </a:p>
          <a:p>
            <a:pPr eaLnBrk="0" hangingPunct="0">
              <a:spcBef>
                <a:spcPct val="20000"/>
              </a:spcBef>
              <a:buClr>
                <a:srgbClr val="FF0000"/>
              </a:buClr>
              <a:buFont typeface="Wingdings" pitchFamily="2" charset="2"/>
              <a:buChar char="§"/>
            </a:pPr>
            <a:r>
              <a:rPr lang="en-US" sz="2400" dirty="0"/>
              <a:t>  Accelerated Post Surgical </a:t>
            </a:r>
            <a:r>
              <a:rPr lang="en-US" sz="2400" dirty="0" smtClean="0"/>
              <a:t>Healing </a:t>
            </a:r>
            <a:r>
              <a:rPr lang="en-US" sz="2400" dirty="0"/>
              <a:t>(Joint Replacements</a:t>
            </a:r>
            <a:r>
              <a:rPr lang="en-US" sz="2400" dirty="0" smtClean="0"/>
              <a:t>).</a:t>
            </a:r>
          </a:p>
          <a:p>
            <a:pPr eaLnBrk="0" hangingPunct="0">
              <a:spcBef>
                <a:spcPct val="20000"/>
              </a:spcBef>
              <a:buClr>
                <a:srgbClr val="FF0000"/>
              </a:buClr>
              <a:buFont typeface="Wingdings" pitchFamily="2" charset="2"/>
              <a:buChar char="§"/>
            </a:pPr>
            <a:endParaRPr lang="en-US" sz="500" dirty="0"/>
          </a:p>
          <a:p>
            <a:pPr eaLnBrk="0" hangingPunct="0">
              <a:spcBef>
                <a:spcPct val="20000"/>
              </a:spcBef>
              <a:buClr>
                <a:srgbClr val="FF0000"/>
              </a:buClr>
              <a:buFont typeface="Wingdings" pitchFamily="2" charset="2"/>
              <a:buChar char="§"/>
            </a:pPr>
            <a:r>
              <a:rPr lang="en-US" sz="2400" dirty="0"/>
              <a:t>  Arthritis (Degenerative Joint Disease of </a:t>
            </a:r>
            <a:r>
              <a:rPr lang="en-US" sz="2400" dirty="0" smtClean="0"/>
              <a:t>the </a:t>
            </a:r>
            <a:r>
              <a:rPr lang="en-US" sz="2400" dirty="0"/>
              <a:t>shoulder, </a:t>
            </a:r>
          </a:p>
          <a:p>
            <a:pPr eaLnBrk="0" hangingPunct="0">
              <a:spcBef>
                <a:spcPct val="20000"/>
              </a:spcBef>
              <a:buClr>
                <a:srgbClr val="FF0000"/>
              </a:buClr>
              <a:buFont typeface="Wingdings" pitchFamily="2" charset="2"/>
              <a:buNone/>
            </a:pPr>
            <a:r>
              <a:rPr lang="en-US" sz="2400" dirty="0"/>
              <a:t>        hip and knees</a:t>
            </a:r>
            <a:r>
              <a:rPr lang="en-US" sz="2400" dirty="0" smtClean="0"/>
              <a:t>).</a:t>
            </a:r>
          </a:p>
          <a:p>
            <a:pPr eaLnBrk="0" hangingPunct="0">
              <a:spcBef>
                <a:spcPct val="20000"/>
              </a:spcBef>
              <a:buClr>
                <a:srgbClr val="FF0000"/>
              </a:buClr>
              <a:buFont typeface="Wingdings" pitchFamily="2" charset="2"/>
              <a:buNone/>
            </a:pPr>
            <a:endParaRPr lang="en-US" sz="500" dirty="0"/>
          </a:p>
          <a:p>
            <a:pPr eaLnBrk="0" hangingPunct="0">
              <a:spcBef>
                <a:spcPct val="20000"/>
              </a:spcBef>
              <a:buClr>
                <a:srgbClr val="FF0000"/>
              </a:buClr>
              <a:buFont typeface="Wingdings" pitchFamily="2" charset="2"/>
              <a:buChar char="§"/>
            </a:pPr>
            <a:r>
              <a:rPr lang="en-US" sz="2400" dirty="0"/>
              <a:t>  Foot and Heel </a:t>
            </a:r>
            <a:r>
              <a:rPr lang="en-US" sz="2400" dirty="0" smtClean="0"/>
              <a:t>Pain.</a:t>
            </a:r>
          </a:p>
          <a:p>
            <a:pPr eaLnBrk="0" hangingPunct="0">
              <a:spcBef>
                <a:spcPct val="20000"/>
              </a:spcBef>
              <a:buClr>
                <a:srgbClr val="FF0000"/>
              </a:buClr>
              <a:buFont typeface="Wingdings" pitchFamily="2" charset="2"/>
              <a:buChar char="§"/>
            </a:pPr>
            <a:endParaRPr lang="en-US" sz="500" dirty="0"/>
          </a:p>
          <a:p>
            <a:pPr eaLnBrk="0" hangingPunct="0">
              <a:spcBef>
                <a:spcPct val="20000"/>
              </a:spcBef>
              <a:buClr>
                <a:srgbClr val="FF0000"/>
              </a:buClr>
              <a:buFont typeface="Wingdings" pitchFamily="2" charset="2"/>
              <a:buChar char="§"/>
            </a:pPr>
            <a:r>
              <a:rPr lang="en-US" sz="2400" dirty="0"/>
              <a:t>  Muscle, Ligament and Tendon </a:t>
            </a:r>
            <a:r>
              <a:rPr lang="en-US" sz="2400" dirty="0" smtClean="0"/>
              <a:t>Injuries.</a:t>
            </a:r>
          </a:p>
          <a:p>
            <a:pPr eaLnBrk="0" hangingPunct="0">
              <a:spcBef>
                <a:spcPct val="20000"/>
              </a:spcBef>
              <a:buClr>
                <a:srgbClr val="FF0000"/>
              </a:buClr>
              <a:buFont typeface="Wingdings" pitchFamily="2" charset="2"/>
              <a:buChar char="§"/>
            </a:pPr>
            <a:endParaRPr lang="en-US" sz="500" dirty="0"/>
          </a:p>
          <a:p>
            <a:pPr eaLnBrk="0" hangingPunct="0">
              <a:spcBef>
                <a:spcPct val="20000"/>
              </a:spcBef>
              <a:buClr>
                <a:srgbClr val="FF0000"/>
              </a:buClr>
              <a:buFont typeface="Wingdings" pitchFamily="2" charset="2"/>
              <a:buChar char="§"/>
            </a:pPr>
            <a:r>
              <a:rPr lang="en-US" sz="2400" dirty="0"/>
              <a:t>  Ulcerations and Open </a:t>
            </a:r>
            <a:r>
              <a:rPr lang="en-US" sz="2400" dirty="0" smtClean="0"/>
              <a:t>Wounds.</a:t>
            </a:r>
            <a:endParaRPr lang="en-US" sz="2400" dirty="0"/>
          </a:p>
        </p:txBody>
      </p:sp>
      <p:pic>
        <p:nvPicPr>
          <p:cNvPr id="5" name="Picture 3"/>
          <p:cNvPicPr>
            <a:picLocks noChangeAspect="1" noChangeArrowheads="1"/>
          </p:cNvPicPr>
          <p:nvPr/>
        </p:nvPicPr>
        <p:blipFill>
          <a:blip r:embed="rId3"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457200"/>
            <a:ext cx="8915400" cy="1143000"/>
          </a:xfrm>
        </p:spPr>
        <p:txBody>
          <a:bodyPr/>
          <a:lstStyle/>
          <a:p>
            <a:pPr eaLnBrk="1" hangingPunct="1"/>
            <a:r>
              <a:rPr lang="en-US" sz="4000" b="1" dirty="0" smtClean="0">
                <a:solidFill>
                  <a:srgbClr val="FF0000"/>
                </a:solidFill>
                <a:latin typeface="Arial" pitchFamily="34" charset="0"/>
              </a:rPr>
              <a:t>Creating a Positive Environment </a:t>
            </a:r>
            <a:br>
              <a:rPr lang="en-US" sz="4000" b="1" dirty="0" smtClean="0">
                <a:solidFill>
                  <a:srgbClr val="FF0000"/>
                </a:solidFill>
                <a:latin typeface="Arial" pitchFamily="34" charset="0"/>
              </a:rPr>
            </a:br>
            <a:r>
              <a:rPr lang="en-US" sz="4000" b="1" dirty="0" smtClean="0">
                <a:solidFill>
                  <a:srgbClr val="FF0000"/>
                </a:solidFill>
                <a:latin typeface="Arial" pitchFamily="34" charset="0"/>
              </a:rPr>
              <a:t>for Tissue Healing</a:t>
            </a:r>
          </a:p>
        </p:txBody>
      </p:sp>
      <p:sp>
        <p:nvSpPr>
          <p:cNvPr id="25603" name="Rectangle 3"/>
          <p:cNvSpPr>
            <a:spLocks noGrp="1" noChangeArrowheads="1"/>
          </p:cNvSpPr>
          <p:nvPr>
            <p:ph type="body" idx="1"/>
          </p:nvPr>
        </p:nvSpPr>
        <p:spPr>
          <a:xfrm>
            <a:off x="0" y="2057400"/>
            <a:ext cx="9144000" cy="4114800"/>
          </a:xfrm>
        </p:spPr>
        <p:txBody>
          <a:bodyPr/>
          <a:lstStyle/>
          <a:p>
            <a:pPr eaLnBrk="1" hangingPunct="1">
              <a:lnSpc>
                <a:spcPct val="90000"/>
              </a:lnSpc>
              <a:buClr>
                <a:srgbClr val="FF0000"/>
              </a:buClr>
              <a:buSzPct val="115000"/>
              <a:buNone/>
            </a:pPr>
            <a:r>
              <a:rPr lang="en-US" sz="4000" dirty="0" smtClean="0">
                <a:latin typeface="Arial" pitchFamily="34" charset="0"/>
              </a:rPr>
              <a:t>	In order to get permanent if not long term results for conditions of the back, hip, knee and feet we must address and correct the biomechanical issues or kinetic chain dysfunction of the patient. This will be part of your physical exam.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685800"/>
            <a:ext cx="7924800" cy="1752600"/>
          </a:xfrm>
          <a:prstGeom prst="rect">
            <a:avLst/>
          </a:prstGeom>
          <a:noFill/>
          <a:ln w="9525">
            <a:noFill/>
            <a:miter lim="800000"/>
            <a:headEnd/>
            <a:tailEnd/>
          </a:ln>
        </p:spPr>
        <p:txBody>
          <a:bodyPr lIns="92075" tIns="46038" rIns="92075" bIns="46038" anchor="ctr"/>
          <a:lstStyle/>
          <a:p>
            <a:pPr eaLnBrk="0" hangingPunct="0">
              <a:lnSpc>
                <a:spcPct val="110000"/>
              </a:lnSpc>
            </a:pPr>
            <a:endParaRPr lang="en-CA" sz="4400" b="1">
              <a:solidFill>
                <a:schemeClr val="bg1"/>
              </a:solidFill>
              <a:latin typeface="Humanst521 Lt BT" charset="0"/>
            </a:endParaRPr>
          </a:p>
        </p:txBody>
      </p:sp>
      <p:pic>
        <p:nvPicPr>
          <p:cNvPr id="26627" name="Picture 3"/>
          <p:cNvPicPr>
            <a:picLocks noChangeArrowheads="1"/>
          </p:cNvPicPr>
          <p:nvPr/>
        </p:nvPicPr>
        <p:blipFill>
          <a:blip r:embed="rId3" cstate="print"/>
          <a:srcRect/>
          <a:stretch>
            <a:fillRect/>
          </a:stretch>
        </p:blipFill>
        <p:spPr bwMode="auto">
          <a:xfrm>
            <a:off x="4716463" y="1700213"/>
            <a:ext cx="3581400" cy="4953000"/>
          </a:xfrm>
          <a:prstGeom prst="rect">
            <a:avLst/>
          </a:prstGeom>
          <a:noFill/>
          <a:ln w="9525">
            <a:noFill/>
            <a:miter lim="800000"/>
            <a:headEnd/>
            <a:tailEnd/>
          </a:ln>
        </p:spPr>
      </p:pic>
      <p:sp>
        <p:nvSpPr>
          <p:cNvPr id="26628" name="Rectangle 4"/>
          <p:cNvSpPr>
            <a:spLocks noChangeArrowheads="1"/>
          </p:cNvSpPr>
          <p:nvPr/>
        </p:nvSpPr>
        <p:spPr bwMode="auto">
          <a:xfrm>
            <a:off x="381000" y="2133600"/>
            <a:ext cx="3886200" cy="32924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000" b="1" dirty="0"/>
              <a:t>With only 17% of the population presenting with normal gait, these conditions are prevalent in the general population. </a:t>
            </a:r>
          </a:p>
        </p:txBody>
      </p:sp>
      <p:sp>
        <p:nvSpPr>
          <p:cNvPr id="26629" name="Rectangle 5"/>
          <p:cNvSpPr>
            <a:spLocks noGrp="1" noChangeArrowheads="1"/>
          </p:cNvSpPr>
          <p:nvPr>
            <p:ph type="title"/>
          </p:nvPr>
        </p:nvSpPr>
        <p:spPr>
          <a:xfrm>
            <a:off x="685800" y="304800"/>
            <a:ext cx="7772400" cy="1143000"/>
          </a:xfrm>
        </p:spPr>
        <p:txBody>
          <a:bodyPr/>
          <a:lstStyle/>
          <a:p>
            <a:pPr eaLnBrk="1" hangingPunct="1"/>
            <a:r>
              <a:rPr lang="en-US" dirty="0" smtClean="0">
                <a:solidFill>
                  <a:srgbClr val="FF0000"/>
                </a:solidFill>
                <a:latin typeface="Arial" pitchFamily="34" charset="0"/>
              </a:rPr>
              <a:t>Musculoskeletal Symptomatic Locations &amp; Pathology</a:t>
            </a:r>
          </a:p>
        </p:txBody>
      </p:sp>
      <p:sp>
        <p:nvSpPr>
          <p:cNvPr id="26630" name="Rectangle 6"/>
          <p:cNvSpPr>
            <a:spLocks noChangeArrowheads="1"/>
          </p:cNvSpPr>
          <p:nvPr/>
        </p:nvSpPr>
        <p:spPr bwMode="auto">
          <a:xfrm>
            <a:off x="304800" y="228600"/>
            <a:ext cx="569913" cy="74613"/>
          </a:xfrm>
          <a:prstGeom prst="rect">
            <a:avLst/>
          </a:prstGeom>
          <a:noFill/>
          <a:ln w="9525">
            <a:noFill/>
            <a:miter lim="800000"/>
            <a:headEnd/>
            <a:tailEnd/>
          </a:ln>
        </p:spPr>
        <p:txBody>
          <a:bodyPr lIns="92075" tIns="46038" rIns="92075" bIns="46038" anchor="ctr"/>
          <a:lstStyle/>
          <a:p>
            <a:pPr eaLnBrk="0" hangingPunct="0">
              <a:lnSpc>
                <a:spcPct val="110000"/>
              </a:lnSpc>
            </a:pPr>
            <a:endParaRPr lang="en-CA" sz="4400">
              <a:solidFill>
                <a:schemeClr val="bg1"/>
              </a:solidFill>
            </a:endParaRPr>
          </a:p>
        </p:txBody>
      </p:sp>
      <p:sp>
        <p:nvSpPr>
          <p:cNvPr id="26631" name="Text Box 7"/>
          <p:cNvSpPr txBox="1">
            <a:spLocks noChangeArrowheads="1"/>
          </p:cNvSpPr>
          <p:nvPr/>
        </p:nvSpPr>
        <p:spPr bwMode="auto">
          <a:xfrm>
            <a:off x="152400" y="6629400"/>
            <a:ext cx="1600200" cy="228600"/>
          </a:xfrm>
          <a:prstGeom prst="rect">
            <a:avLst/>
          </a:prstGeom>
          <a:noFill/>
          <a:ln w="9525">
            <a:noFill/>
            <a:miter lim="800000"/>
            <a:headEnd/>
            <a:tailEnd/>
          </a:ln>
        </p:spPr>
        <p:txBody>
          <a:bodyPr>
            <a:spAutoFit/>
          </a:bodyPr>
          <a:lstStyle/>
          <a:p>
            <a:pPr algn="ctr">
              <a:spcBef>
                <a:spcPct val="50000"/>
              </a:spcBef>
            </a:pPr>
            <a:r>
              <a:rPr lang="en-US" sz="900">
                <a:latin typeface="Times New Roman" pitchFamily="18" charset="0"/>
              </a:rPr>
              <a:t>Copyright Footmaxx</a:t>
            </a:r>
            <a:r>
              <a:rPr lang="en-US" sz="900">
                <a:latin typeface="Times New Roman" pitchFamily="18" charset="0"/>
                <a:cs typeface="Times New Roman" pitchFamily="18" charset="0"/>
              </a:rPr>
              <a:t>™</a:t>
            </a:r>
            <a:endParaRPr lang="en-CA" sz="90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228600"/>
            <a:ext cx="7772400" cy="1143000"/>
          </a:xfrm>
        </p:spPr>
        <p:txBody>
          <a:bodyPr/>
          <a:lstStyle/>
          <a:p>
            <a:pPr eaLnBrk="1" hangingPunct="1"/>
            <a:r>
              <a:rPr lang="en-US" sz="4000" dirty="0" smtClean="0">
                <a:solidFill>
                  <a:srgbClr val="FF0000"/>
                </a:solidFill>
                <a:latin typeface="Arial" pitchFamily="34" charset="0"/>
                <a:cs typeface="Arial" pitchFamily="34" charset="0"/>
              </a:rPr>
              <a:t>The Effects of a Common Gait Abnormality (Over-</a:t>
            </a:r>
            <a:r>
              <a:rPr lang="en-US" sz="4000" dirty="0" err="1" smtClean="0">
                <a:solidFill>
                  <a:srgbClr val="FF0000"/>
                </a:solidFill>
                <a:latin typeface="Arial" pitchFamily="34" charset="0"/>
                <a:cs typeface="Arial" pitchFamily="34" charset="0"/>
              </a:rPr>
              <a:t>Pronation</a:t>
            </a:r>
            <a:r>
              <a:rPr lang="en-US" sz="4000" dirty="0" smtClean="0">
                <a:solidFill>
                  <a:srgbClr val="FF0000"/>
                </a:solidFill>
                <a:latin typeface="Arial" pitchFamily="34" charset="0"/>
                <a:cs typeface="Arial" pitchFamily="34" charset="0"/>
              </a:rPr>
              <a:t>)</a:t>
            </a:r>
          </a:p>
        </p:txBody>
      </p:sp>
      <p:sp>
        <p:nvSpPr>
          <p:cNvPr id="27651" name="Rectangle 3"/>
          <p:cNvSpPr>
            <a:spLocks noGrp="1" noChangeArrowheads="1"/>
          </p:cNvSpPr>
          <p:nvPr>
            <p:ph type="body" idx="1"/>
          </p:nvPr>
        </p:nvSpPr>
        <p:spPr>
          <a:xfrm>
            <a:off x="0" y="2209800"/>
            <a:ext cx="8077200" cy="4114800"/>
          </a:xfrm>
        </p:spPr>
        <p:txBody>
          <a:bodyPr/>
          <a:lstStyle/>
          <a:p>
            <a:pPr eaLnBrk="1" hangingPunct="1">
              <a:lnSpc>
                <a:spcPct val="80000"/>
              </a:lnSpc>
              <a:buClr>
                <a:srgbClr val="FF0000"/>
              </a:buClr>
            </a:pPr>
            <a:r>
              <a:rPr lang="en-US" sz="2000" dirty="0" smtClean="0">
                <a:latin typeface="Arial" pitchFamily="34" charset="0"/>
                <a:cs typeface="Arial" pitchFamily="34" charset="0"/>
              </a:rPr>
              <a:t>Achilles Tendonitis</a:t>
            </a:r>
          </a:p>
          <a:p>
            <a:pPr eaLnBrk="1" hangingPunct="1">
              <a:lnSpc>
                <a:spcPct val="80000"/>
              </a:lnSpc>
              <a:buClr>
                <a:srgbClr val="FF0000"/>
              </a:buClr>
            </a:pPr>
            <a:r>
              <a:rPr lang="en-US" sz="2000" dirty="0" smtClean="0">
                <a:latin typeface="Arial" pitchFamily="34" charset="0"/>
                <a:cs typeface="Arial" pitchFamily="34" charset="0"/>
              </a:rPr>
              <a:t>Plantar Fasciitis</a:t>
            </a:r>
          </a:p>
          <a:p>
            <a:pPr eaLnBrk="1" hangingPunct="1">
              <a:lnSpc>
                <a:spcPct val="80000"/>
              </a:lnSpc>
              <a:buClr>
                <a:srgbClr val="FF0000"/>
              </a:buClr>
            </a:pPr>
            <a:r>
              <a:rPr lang="en-US" sz="2000" dirty="0" smtClean="0">
                <a:latin typeface="Arial" pitchFamily="34" charset="0"/>
                <a:cs typeface="Arial" pitchFamily="34" charset="0"/>
              </a:rPr>
              <a:t>Tarsal Tunnel Syndrome</a:t>
            </a:r>
          </a:p>
          <a:p>
            <a:pPr eaLnBrk="1" hangingPunct="1">
              <a:lnSpc>
                <a:spcPct val="80000"/>
              </a:lnSpc>
              <a:buClr>
                <a:srgbClr val="FF0000"/>
              </a:buClr>
            </a:pPr>
            <a:r>
              <a:rPr lang="en-US" sz="2000" dirty="0" smtClean="0">
                <a:latin typeface="Arial" pitchFamily="34" charset="0"/>
                <a:cs typeface="Arial" pitchFamily="34" charset="0"/>
              </a:rPr>
              <a:t>Bunions, </a:t>
            </a:r>
            <a:r>
              <a:rPr lang="en-US" sz="2000" dirty="0" err="1" smtClean="0">
                <a:latin typeface="Arial" pitchFamily="34" charset="0"/>
                <a:cs typeface="Arial" pitchFamily="34" charset="0"/>
              </a:rPr>
              <a:t>Neuroma</a:t>
            </a:r>
            <a:endParaRPr lang="en-US" sz="2000" dirty="0" smtClean="0">
              <a:latin typeface="Arial" pitchFamily="34" charset="0"/>
              <a:cs typeface="Arial" pitchFamily="34" charset="0"/>
            </a:endParaRPr>
          </a:p>
          <a:p>
            <a:pPr eaLnBrk="1" hangingPunct="1">
              <a:lnSpc>
                <a:spcPct val="80000"/>
              </a:lnSpc>
              <a:buClr>
                <a:srgbClr val="FF0000"/>
              </a:buClr>
            </a:pPr>
            <a:r>
              <a:rPr lang="en-US" sz="2000" dirty="0" smtClean="0">
                <a:latin typeface="Arial" pitchFamily="34" charset="0"/>
                <a:cs typeface="Arial" pitchFamily="34" charset="0"/>
              </a:rPr>
              <a:t>Patella Femoral Syndrome</a:t>
            </a:r>
          </a:p>
          <a:p>
            <a:pPr eaLnBrk="1" hangingPunct="1">
              <a:lnSpc>
                <a:spcPct val="80000"/>
              </a:lnSpc>
              <a:buClr>
                <a:srgbClr val="FF0000"/>
              </a:buClr>
            </a:pPr>
            <a:r>
              <a:rPr lang="en-US" sz="2000" dirty="0" smtClean="0">
                <a:latin typeface="Arial" pitchFamily="34" charset="0"/>
                <a:cs typeface="Arial" pitchFamily="34" charset="0"/>
              </a:rPr>
              <a:t>ITB Syndrome</a:t>
            </a:r>
          </a:p>
          <a:p>
            <a:pPr eaLnBrk="1" hangingPunct="1">
              <a:lnSpc>
                <a:spcPct val="80000"/>
              </a:lnSpc>
              <a:buClr>
                <a:srgbClr val="FF0000"/>
              </a:buClr>
            </a:pPr>
            <a:r>
              <a:rPr lang="en-US" sz="2000" dirty="0" smtClean="0">
                <a:latin typeface="Arial" pitchFamily="34" charset="0"/>
                <a:cs typeface="Arial" pitchFamily="34" charset="0"/>
              </a:rPr>
              <a:t>Low Back Pain and Hip Pain …to name a few. </a:t>
            </a:r>
          </a:p>
          <a:p>
            <a:pPr eaLnBrk="1" hangingPunct="1">
              <a:lnSpc>
                <a:spcPct val="80000"/>
              </a:lnSpc>
              <a:buClr>
                <a:srgbClr val="FF0000"/>
              </a:buClr>
              <a:buFontTx/>
              <a:buNone/>
            </a:pPr>
            <a:endParaRPr lang="en-US" sz="2000" dirty="0" smtClean="0">
              <a:latin typeface="Arial" pitchFamily="34" charset="0"/>
              <a:cs typeface="Arial" pitchFamily="34" charset="0"/>
            </a:endParaRPr>
          </a:p>
          <a:p>
            <a:pPr eaLnBrk="1" hangingPunct="1">
              <a:lnSpc>
                <a:spcPct val="80000"/>
              </a:lnSpc>
              <a:buClr>
                <a:srgbClr val="FF0000"/>
              </a:buClr>
            </a:pPr>
            <a:r>
              <a:rPr lang="en-US" sz="2000" dirty="0" smtClean="0">
                <a:latin typeface="Arial" pitchFamily="34" charset="0"/>
                <a:cs typeface="Arial" pitchFamily="34" charset="0"/>
              </a:rPr>
              <a:t>By fixing this condition as well as other gait issues we can</a:t>
            </a:r>
          </a:p>
          <a:p>
            <a:pPr eaLnBrk="1" hangingPunct="1">
              <a:lnSpc>
                <a:spcPct val="80000"/>
              </a:lnSpc>
              <a:buClr>
                <a:srgbClr val="FF0000"/>
              </a:buClr>
              <a:buFontTx/>
              <a:buNone/>
            </a:pPr>
            <a:r>
              <a:rPr lang="en-US" sz="2000" dirty="0" smtClean="0">
                <a:latin typeface="Arial" pitchFamily="34" charset="0"/>
                <a:cs typeface="Arial" pitchFamily="34" charset="0"/>
              </a:rPr>
              <a:t>      re-align your joints and spine and create the optimal </a:t>
            </a:r>
          </a:p>
          <a:p>
            <a:pPr eaLnBrk="1" hangingPunct="1">
              <a:lnSpc>
                <a:spcPct val="80000"/>
              </a:lnSpc>
              <a:buClr>
                <a:srgbClr val="FF0000"/>
              </a:buClr>
              <a:buFontTx/>
              <a:buNone/>
            </a:pPr>
            <a:r>
              <a:rPr lang="en-US" sz="2000" dirty="0" smtClean="0">
                <a:latin typeface="Arial" pitchFamily="34" charset="0"/>
                <a:cs typeface="Arial" pitchFamily="34" charset="0"/>
              </a:rPr>
              <a:t>      environment for the laser to heal your injury and provide</a:t>
            </a:r>
          </a:p>
          <a:p>
            <a:pPr eaLnBrk="1" hangingPunct="1">
              <a:lnSpc>
                <a:spcPct val="80000"/>
              </a:lnSpc>
              <a:buClr>
                <a:srgbClr val="FF0000"/>
              </a:buClr>
              <a:buFontTx/>
              <a:buNone/>
            </a:pPr>
            <a:r>
              <a:rPr lang="en-US" sz="2000" dirty="0" smtClean="0">
                <a:latin typeface="Arial" pitchFamily="34" charset="0"/>
                <a:cs typeface="Arial" pitchFamily="34" charset="0"/>
              </a:rPr>
              <a:t>      long term if not permanent relief as long as you wear the</a:t>
            </a:r>
          </a:p>
          <a:p>
            <a:pPr eaLnBrk="1" hangingPunct="1">
              <a:lnSpc>
                <a:spcPct val="80000"/>
              </a:lnSpc>
              <a:buClr>
                <a:srgbClr val="FF0000"/>
              </a:buClr>
              <a:buFontTx/>
              <a:buNone/>
            </a:pPr>
            <a:r>
              <a:rPr lang="en-US" sz="2000" dirty="0" smtClean="0">
                <a:latin typeface="Arial" pitchFamily="34" charset="0"/>
                <a:cs typeface="Arial" pitchFamily="34" charset="0"/>
              </a:rPr>
              <a:t>      Orthotic appliance if needed.</a:t>
            </a:r>
          </a:p>
        </p:txBody>
      </p:sp>
      <p:pic>
        <p:nvPicPr>
          <p:cNvPr id="27652" name="Picture 5" descr="pronation"/>
          <p:cNvPicPr>
            <a:picLocks noChangeAspect="1" noChangeArrowheads="1"/>
          </p:cNvPicPr>
          <p:nvPr/>
        </p:nvPicPr>
        <p:blipFill>
          <a:blip r:embed="rId3" cstate="print"/>
          <a:srcRect/>
          <a:stretch>
            <a:fillRect/>
          </a:stretch>
        </p:blipFill>
        <p:spPr bwMode="auto">
          <a:xfrm>
            <a:off x="6248400" y="1447800"/>
            <a:ext cx="2057400" cy="317961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609600"/>
            <a:ext cx="8915400" cy="1143000"/>
          </a:xfrm>
        </p:spPr>
        <p:txBody>
          <a:bodyPr/>
          <a:lstStyle/>
          <a:p>
            <a:pPr eaLnBrk="1" hangingPunct="1"/>
            <a:r>
              <a:rPr lang="en-US" sz="4000" b="1" dirty="0" smtClean="0">
                <a:solidFill>
                  <a:srgbClr val="FF0000"/>
                </a:solidFill>
                <a:latin typeface="Arial" pitchFamily="34" charset="0"/>
              </a:rPr>
              <a:t>Creating a Positive Environment </a:t>
            </a:r>
            <a:br>
              <a:rPr lang="en-US" sz="4000" b="1" dirty="0" smtClean="0">
                <a:solidFill>
                  <a:srgbClr val="FF0000"/>
                </a:solidFill>
                <a:latin typeface="Arial" pitchFamily="34" charset="0"/>
              </a:rPr>
            </a:br>
            <a:r>
              <a:rPr lang="en-US" sz="4000" b="1" dirty="0" smtClean="0">
                <a:solidFill>
                  <a:srgbClr val="FF0000"/>
                </a:solidFill>
                <a:latin typeface="Arial" pitchFamily="34" charset="0"/>
              </a:rPr>
              <a:t>for Tissue Healing</a:t>
            </a:r>
          </a:p>
        </p:txBody>
      </p:sp>
      <p:sp>
        <p:nvSpPr>
          <p:cNvPr id="28675" name="Rectangle 3"/>
          <p:cNvSpPr>
            <a:spLocks noGrp="1" noChangeArrowheads="1"/>
          </p:cNvSpPr>
          <p:nvPr>
            <p:ph type="body" idx="1"/>
          </p:nvPr>
        </p:nvSpPr>
        <p:spPr>
          <a:xfrm>
            <a:off x="762000" y="2362200"/>
            <a:ext cx="7772400" cy="4114800"/>
          </a:xfrm>
        </p:spPr>
        <p:txBody>
          <a:bodyPr/>
          <a:lstStyle/>
          <a:p>
            <a:pPr eaLnBrk="1" hangingPunct="1">
              <a:lnSpc>
                <a:spcPct val="90000"/>
              </a:lnSpc>
              <a:buClr>
                <a:srgbClr val="FF0000"/>
              </a:buClr>
              <a:buSzPct val="130000"/>
              <a:buFont typeface="Wingdings" pitchFamily="2" charset="2"/>
              <a:buChar char="§"/>
            </a:pPr>
            <a:r>
              <a:rPr lang="en-US" sz="2400" dirty="0" smtClean="0">
                <a:latin typeface="Arial" pitchFamily="34" charset="0"/>
              </a:rPr>
              <a:t>Once we have identified any gait issues we will recommend the fabrication of a custom Orthotic insert which is designed to put a patient in perfect biomechanical alignment. With this correction, the laser can now heal the inflamed tissue and not only provide the best outcome, it will lesson the number of treatments necessary.</a:t>
            </a:r>
          </a:p>
          <a:p>
            <a:pPr eaLnBrk="1" hangingPunct="1">
              <a:lnSpc>
                <a:spcPct val="90000"/>
              </a:lnSpc>
              <a:buClr>
                <a:srgbClr val="FF0000"/>
              </a:buClr>
              <a:buSzPct val="130000"/>
              <a:buFont typeface="Wingdings" pitchFamily="2" charset="2"/>
              <a:buChar char="§"/>
            </a:pPr>
            <a:r>
              <a:rPr lang="en-US" sz="2400" dirty="0" smtClean="0">
                <a:latin typeface="Arial" pitchFamily="34" charset="0"/>
              </a:rPr>
              <a:t>We have helped many patients with chronic back pain who have spent thousands of dollars on (painful injections, dangerous medications, chiropractic and physical therapy) get better just by correcting their gait issues.</a:t>
            </a:r>
          </a:p>
          <a:p>
            <a:pPr eaLnBrk="1" hangingPunct="1">
              <a:lnSpc>
                <a:spcPct val="90000"/>
              </a:lnSpc>
              <a:buClr>
                <a:srgbClr val="FF0000"/>
              </a:buClr>
            </a:pPr>
            <a:endParaRPr lang="en-US" sz="24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9144000" cy="1143000"/>
          </a:xfrm>
        </p:spPr>
        <p:txBody>
          <a:bodyPr/>
          <a:lstStyle/>
          <a:p>
            <a:pPr eaLnBrk="1" hangingPunct="1"/>
            <a:r>
              <a:rPr lang="en-US" sz="4000" b="1" dirty="0" smtClean="0">
                <a:solidFill>
                  <a:srgbClr val="FF0000"/>
                </a:solidFill>
                <a:latin typeface="Arial" pitchFamily="34" charset="0"/>
              </a:rPr>
              <a:t>Creating a Positive Environment </a:t>
            </a:r>
            <a:br>
              <a:rPr lang="en-US" sz="4000" b="1" dirty="0" smtClean="0">
                <a:solidFill>
                  <a:srgbClr val="FF0000"/>
                </a:solidFill>
                <a:latin typeface="Arial" pitchFamily="34" charset="0"/>
              </a:rPr>
            </a:br>
            <a:r>
              <a:rPr lang="en-US" sz="4000" b="1" dirty="0" smtClean="0">
                <a:solidFill>
                  <a:srgbClr val="FF0000"/>
                </a:solidFill>
                <a:latin typeface="Arial" pitchFamily="34" charset="0"/>
              </a:rPr>
              <a:t>for Tissue Healing</a:t>
            </a:r>
          </a:p>
        </p:txBody>
      </p:sp>
      <p:sp>
        <p:nvSpPr>
          <p:cNvPr id="29699" name="Rectangle 3"/>
          <p:cNvSpPr>
            <a:spLocks noGrp="1" noChangeArrowheads="1"/>
          </p:cNvSpPr>
          <p:nvPr>
            <p:ph type="body" idx="1"/>
          </p:nvPr>
        </p:nvSpPr>
        <p:spPr>
          <a:xfrm>
            <a:off x="304800" y="1828800"/>
            <a:ext cx="8839200" cy="4419600"/>
          </a:xfrm>
        </p:spPr>
        <p:txBody>
          <a:bodyPr/>
          <a:lstStyle/>
          <a:p>
            <a:pPr eaLnBrk="1" hangingPunct="1">
              <a:lnSpc>
                <a:spcPct val="80000"/>
              </a:lnSpc>
              <a:buClr>
                <a:srgbClr val="FF0000"/>
              </a:buClr>
              <a:buSzPct val="125000"/>
              <a:buFont typeface="Wingdings" pitchFamily="2" charset="2"/>
              <a:buChar char="§"/>
            </a:pPr>
            <a:r>
              <a:rPr lang="en-US" sz="2400" dirty="0" smtClean="0">
                <a:latin typeface="Arial" pitchFamily="34" charset="0"/>
              </a:rPr>
              <a:t>Orthotics are one of the best kept preventative secrets in medicine. If every person had the proper biomechanical alignment, the need for all back pain care and even joint replacements would be cut by more than 50%. </a:t>
            </a:r>
          </a:p>
          <a:p>
            <a:pPr eaLnBrk="1" hangingPunct="1">
              <a:lnSpc>
                <a:spcPct val="80000"/>
              </a:lnSpc>
              <a:buClr>
                <a:srgbClr val="FF0000"/>
              </a:buClr>
              <a:buSzPct val="125000"/>
              <a:buFont typeface="Wingdings" pitchFamily="2" charset="2"/>
              <a:buChar char="§"/>
            </a:pPr>
            <a:endParaRPr lang="en-US" sz="1000" dirty="0" smtClean="0">
              <a:latin typeface="Arial" pitchFamily="34" charset="0"/>
            </a:endParaRPr>
          </a:p>
          <a:p>
            <a:pPr eaLnBrk="1" hangingPunct="1">
              <a:lnSpc>
                <a:spcPct val="80000"/>
              </a:lnSpc>
              <a:buClr>
                <a:srgbClr val="FF0000"/>
              </a:buClr>
              <a:buSzPct val="125000"/>
              <a:buFont typeface="Wingdings" pitchFamily="2" charset="2"/>
              <a:buChar char="§"/>
            </a:pPr>
            <a:r>
              <a:rPr lang="en-US" sz="2400" dirty="0" smtClean="0">
                <a:latin typeface="Arial" pitchFamily="34" charset="0"/>
              </a:rPr>
              <a:t>Using an Orthotic to create the perfect biomechanical alignment is similar to aligning a car. Without proper alignment the tires will wear unevenly and pre-maturely.    The same will happen to a person’s joints and spine.</a:t>
            </a:r>
          </a:p>
          <a:p>
            <a:pPr eaLnBrk="1" hangingPunct="1">
              <a:lnSpc>
                <a:spcPct val="80000"/>
              </a:lnSpc>
              <a:buClr>
                <a:srgbClr val="FF0000"/>
              </a:buClr>
              <a:buSzPct val="125000"/>
              <a:buFont typeface="Wingdings" pitchFamily="2" charset="2"/>
              <a:buChar char="§"/>
            </a:pPr>
            <a:endParaRPr lang="en-US" sz="1000" dirty="0" smtClean="0">
              <a:latin typeface="Arial" pitchFamily="34" charset="0"/>
            </a:endParaRPr>
          </a:p>
          <a:p>
            <a:pPr eaLnBrk="1" hangingPunct="1">
              <a:lnSpc>
                <a:spcPct val="80000"/>
              </a:lnSpc>
              <a:buClr>
                <a:srgbClr val="FF0000"/>
              </a:buClr>
              <a:buSzPct val="125000"/>
              <a:buFont typeface="Wingdings" pitchFamily="2" charset="2"/>
              <a:buChar char="§"/>
            </a:pPr>
            <a:r>
              <a:rPr lang="en-US" sz="2400" dirty="0" smtClean="0">
                <a:latin typeface="Arial" pitchFamily="34" charset="0"/>
              </a:rPr>
              <a:t>Even if you are not experiencing hip, knee or foot pain, and you are interested in preventative medicine, we would be happy to consult with you to see if orthotics may benefit you.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rgbClr val="FF0000"/>
                </a:solidFill>
                <a:latin typeface="Arial" pitchFamily="34" charset="0"/>
                <a:cs typeface="Arial" pitchFamily="34" charset="0"/>
              </a:rPr>
              <a:t>How Can We Help You?</a:t>
            </a:r>
          </a:p>
        </p:txBody>
      </p:sp>
      <p:sp>
        <p:nvSpPr>
          <p:cNvPr id="30723" name="Rectangle 3"/>
          <p:cNvSpPr>
            <a:spLocks noGrp="1" noChangeArrowheads="1"/>
          </p:cNvSpPr>
          <p:nvPr>
            <p:ph type="body" sz="half" idx="1"/>
          </p:nvPr>
        </p:nvSpPr>
        <p:spPr>
          <a:xfrm>
            <a:off x="685800" y="1524000"/>
            <a:ext cx="7848600" cy="4114800"/>
          </a:xfrm>
        </p:spPr>
        <p:txBody>
          <a:bodyPr/>
          <a:lstStyle/>
          <a:p>
            <a:pPr eaLnBrk="1" hangingPunct="1">
              <a:buClr>
                <a:srgbClr val="FF0000"/>
              </a:buClr>
              <a:buSzPct val="125000"/>
              <a:buFont typeface="Wingdings" pitchFamily="2" charset="2"/>
              <a:buChar char="§"/>
            </a:pPr>
            <a:r>
              <a:rPr lang="en-US" dirty="0" smtClean="0">
                <a:latin typeface="Arial" pitchFamily="34" charset="0"/>
              </a:rPr>
              <a:t>Physical Exam</a:t>
            </a:r>
          </a:p>
          <a:p>
            <a:pPr eaLnBrk="1" hangingPunct="1">
              <a:buClr>
                <a:srgbClr val="FF0000"/>
              </a:buClr>
              <a:buSzPct val="125000"/>
              <a:buFont typeface="Wingdings" pitchFamily="2" charset="2"/>
              <a:buChar char="§"/>
            </a:pPr>
            <a:r>
              <a:rPr lang="en-US" dirty="0" smtClean="0">
                <a:latin typeface="Arial" pitchFamily="34" charset="0"/>
              </a:rPr>
              <a:t>Biomechanical Gait Analysis</a:t>
            </a:r>
          </a:p>
          <a:p>
            <a:pPr eaLnBrk="1" hangingPunct="1">
              <a:buClr>
                <a:srgbClr val="FF0000"/>
              </a:buClr>
              <a:buSzPct val="125000"/>
              <a:buFont typeface="Wingdings" pitchFamily="2" charset="2"/>
              <a:buChar char="§"/>
            </a:pPr>
            <a:r>
              <a:rPr lang="en-US" dirty="0" smtClean="0">
                <a:latin typeface="Arial" pitchFamily="34" charset="0"/>
              </a:rPr>
              <a:t>Fabricate Custom Orthotic Inserts to Correct Your Biomechanical Abnormalities to Help Relieve Pressure on the Spine and Joints if Indicated</a:t>
            </a:r>
          </a:p>
          <a:p>
            <a:pPr eaLnBrk="1" hangingPunct="1">
              <a:buClr>
                <a:srgbClr val="FF0000"/>
              </a:buClr>
              <a:buSzPct val="125000"/>
              <a:buFont typeface="Wingdings" pitchFamily="2" charset="2"/>
              <a:buChar char="§"/>
            </a:pPr>
            <a:r>
              <a:rPr lang="en-US" dirty="0" smtClean="0">
                <a:latin typeface="Arial" pitchFamily="34" charset="0"/>
              </a:rPr>
              <a:t>Begin HPLT</a:t>
            </a:r>
          </a:p>
          <a:p>
            <a:pPr eaLnBrk="1" hangingPunct="1">
              <a:buClr>
                <a:srgbClr val="FF0000"/>
              </a:buClr>
              <a:buSzPct val="125000"/>
              <a:buFont typeface="Wingdings" pitchFamily="2" charset="2"/>
              <a:buChar char="§"/>
            </a:pPr>
            <a:r>
              <a:rPr lang="en-US" dirty="0" smtClean="0">
                <a:latin typeface="Arial" pitchFamily="34" charset="0"/>
              </a:rPr>
              <a:t>Results are Typically Seen within 3-5 Visits</a:t>
            </a:r>
          </a:p>
        </p:txBody>
      </p:sp>
      <p:pic>
        <p:nvPicPr>
          <p:cNvPr id="6" name="Picture 3"/>
          <p:cNvPicPr>
            <a:picLocks noChangeAspect="1" noChangeArrowheads="1"/>
          </p:cNvPicPr>
          <p:nvPr/>
        </p:nvPicPr>
        <p:blipFill>
          <a:blip r:embed="rId3"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09600"/>
            <a:ext cx="8382000" cy="1143000"/>
          </a:xfrm>
          <a:ln>
            <a:noFill/>
          </a:ln>
        </p:spPr>
        <p:txBody>
          <a:bodyPr/>
          <a:lstStyle/>
          <a:p>
            <a:pPr eaLnBrk="1" hangingPunct="1"/>
            <a:r>
              <a:rPr lang="en-US" b="1" dirty="0" smtClean="0">
                <a:solidFill>
                  <a:srgbClr val="FF0000"/>
                </a:solidFill>
                <a:latin typeface="Arial" pitchFamily="34" charset="0"/>
                <a:cs typeface="Arial" pitchFamily="34" charset="0"/>
              </a:rPr>
              <a:t>Question and Answer Session</a:t>
            </a:r>
          </a:p>
        </p:txBody>
      </p:sp>
      <p:sp>
        <p:nvSpPr>
          <p:cNvPr id="32771" name="Rectangle 3"/>
          <p:cNvSpPr>
            <a:spLocks noGrp="1" noChangeArrowheads="1"/>
          </p:cNvSpPr>
          <p:nvPr>
            <p:ph type="body" idx="1"/>
          </p:nvPr>
        </p:nvSpPr>
        <p:spPr>
          <a:xfrm>
            <a:off x="685800" y="2514600"/>
            <a:ext cx="7772400" cy="4114800"/>
          </a:xfrm>
        </p:spPr>
        <p:txBody>
          <a:bodyPr/>
          <a:lstStyle/>
          <a:p>
            <a:pPr eaLnBrk="1" hangingPunct="1">
              <a:buClr>
                <a:srgbClr val="FF0000"/>
              </a:buClr>
              <a:buSzPct val="110000"/>
              <a:buNone/>
            </a:pPr>
            <a:r>
              <a:rPr lang="en-US" sz="3400" dirty="0" smtClean="0">
                <a:latin typeface="Arial" pitchFamily="34" charset="0"/>
                <a:cs typeface="Arial" pitchFamily="34" charset="0"/>
              </a:rPr>
              <a:t>	Please feel free to ask any questions you may have about back pain or any other  pain conditions you or your loved ones may be experiencing.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r>
              <a:rPr lang="en-US" dirty="0" smtClean="0">
                <a:solidFill>
                  <a:srgbClr val="FF0000"/>
                </a:solidFill>
                <a:latin typeface="Arial" pitchFamily="34" charset="0"/>
              </a:rPr>
              <a:t>Patient Seminar Format</a:t>
            </a:r>
          </a:p>
        </p:txBody>
      </p:sp>
      <p:sp>
        <p:nvSpPr>
          <p:cNvPr id="4099" name="Rectangle 7"/>
          <p:cNvSpPr>
            <a:spLocks noGrp="1" noChangeArrowheads="1"/>
          </p:cNvSpPr>
          <p:nvPr>
            <p:ph type="body" idx="1"/>
          </p:nvPr>
        </p:nvSpPr>
        <p:spPr>
          <a:xfrm>
            <a:off x="228600" y="1981200"/>
            <a:ext cx="8686800" cy="4114800"/>
          </a:xfrm>
        </p:spPr>
        <p:txBody>
          <a:bodyPr/>
          <a:lstStyle/>
          <a:p>
            <a:pPr eaLnBrk="1" hangingPunct="1">
              <a:buClr>
                <a:srgbClr val="FF0000"/>
              </a:buClr>
            </a:pPr>
            <a:r>
              <a:rPr lang="en-US" sz="2800" dirty="0" smtClean="0">
                <a:latin typeface="Arial" pitchFamily="34" charset="0"/>
              </a:rPr>
              <a:t>Please save any questions you have for the question and answer session at the end of our presentation. We look forward to answering your questions.</a:t>
            </a:r>
          </a:p>
          <a:p>
            <a:pPr eaLnBrk="1" hangingPunct="1">
              <a:buClr>
                <a:srgbClr val="FF0000"/>
              </a:buClr>
            </a:pPr>
            <a:endParaRPr lang="en-US" sz="300" dirty="0" smtClean="0">
              <a:latin typeface="Arial" pitchFamily="34" charset="0"/>
            </a:endParaRPr>
          </a:p>
          <a:p>
            <a:pPr eaLnBrk="1" hangingPunct="1">
              <a:buClr>
                <a:srgbClr val="FF0000"/>
              </a:buClr>
            </a:pPr>
            <a:r>
              <a:rPr lang="en-US" sz="2800" dirty="0" smtClean="0">
                <a:latin typeface="Arial" pitchFamily="34" charset="0"/>
              </a:rPr>
              <a:t>How many here have ever been treated with a therapeutic laser?</a:t>
            </a:r>
          </a:p>
          <a:p>
            <a:pPr eaLnBrk="1" hangingPunct="1">
              <a:buClr>
                <a:srgbClr val="FF0000"/>
              </a:buClr>
            </a:pPr>
            <a:endParaRPr lang="en-US" sz="300" dirty="0" smtClean="0">
              <a:latin typeface="Arial" pitchFamily="34" charset="0"/>
            </a:endParaRPr>
          </a:p>
          <a:p>
            <a:pPr eaLnBrk="1" hangingPunct="1">
              <a:buClr>
                <a:srgbClr val="FF0000"/>
              </a:buClr>
            </a:pPr>
            <a:r>
              <a:rPr lang="en-US" sz="2800" dirty="0" smtClean="0">
                <a:latin typeface="Arial" pitchFamily="34" charset="0"/>
              </a:rPr>
              <a:t>How many here have been treated with our laser?</a:t>
            </a:r>
          </a:p>
          <a:p>
            <a:pPr eaLnBrk="1" hangingPunct="1"/>
            <a:endParaRPr lang="en-US" sz="28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b="1" dirty="0" smtClean="0">
                <a:solidFill>
                  <a:srgbClr val="FF0000"/>
                </a:solidFill>
                <a:latin typeface="Arial" pitchFamily="34" charset="0"/>
              </a:rPr>
              <a:t>Who is Avicenna?</a:t>
            </a:r>
          </a:p>
        </p:txBody>
      </p:sp>
      <p:sp>
        <p:nvSpPr>
          <p:cNvPr id="5123" name="Rectangle 3"/>
          <p:cNvSpPr>
            <a:spLocks noGrp="1" noChangeArrowheads="1"/>
          </p:cNvSpPr>
          <p:nvPr>
            <p:ph type="body" sz="half" idx="1"/>
          </p:nvPr>
        </p:nvSpPr>
        <p:spPr>
          <a:xfrm>
            <a:off x="152400" y="914400"/>
            <a:ext cx="8763000" cy="5638800"/>
          </a:xfrm>
        </p:spPr>
        <p:txBody>
          <a:bodyPr/>
          <a:lstStyle/>
          <a:p>
            <a:pPr eaLnBrk="1" hangingPunct="1">
              <a:lnSpc>
                <a:spcPct val="90000"/>
              </a:lnSpc>
              <a:buClr>
                <a:srgbClr val="FF0000"/>
              </a:buClr>
            </a:pPr>
            <a:r>
              <a:rPr lang="en-US" sz="2800" dirty="0" smtClean="0">
                <a:latin typeface="Arial" pitchFamily="34" charset="0"/>
              </a:rPr>
              <a:t>Avicenna Laser Technology, Inc. is the parent company of the Avicenna Laser Therapy Center of Excellence in West Palm Beach.</a:t>
            </a:r>
          </a:p>
          <a:p>
            <a:pPr eaLnBrk="1" hangingPunct="1">
              <a:lnSpc>
                <a:spcPct val="90000"/>
              </a:lnSpc>
              <a:buClr>
                <a:srgbClr val="FF0000"/>
              </a:buClr>
              <a:buNone/>
            </a:pPr>
            <a:endParaRPr lang="en-US" sz="400" dirty="0" smtClean="0">
              <a:latin typeface="Arial" pitchFamily="34" charset="0"/>
            </a:endParaRPr>
          </a:p>
          <a:p>
            <a:pPr eaLnBrk="1" hangingPunct="1">
              <a:lnSpc>
                <a:spcPct val="90000"/>
              </a:lnSpc>
              <a:buClr>
                <a:srgbClr val="FF0000"/>
              </a:buClr>
            </a:pPr>
            <a:r>
              <a:rPr lang="en-US" sz="2800" dirty="0" smtClean="0">
                <a:latin typeface="Arial" pitchFamily="34" charset="0"/>
              </a:rPr>
              <a:t>Founded in 2002 by Dr. Bruce </a:t>
            </a:r>
            <a:r>
              <a:rPr lang="en-US" sz="2800" dirty="0" err="1" smtClean="0">
                <a:latin typeface="Arial" pitchFamily="34" charset="0"/>
              </a:rPr>
              <a:t>Coren</a:t>
            </a:r>
            <a:r>
              <a:rPr lang="en-US" sz="2800" dirty="0" smtClean="0">
                <a:latin typeface="Arial" pitchFamily="34" charset="0"/>
              </a:rPr>
              <a:t> and James </a:t>
            </a:r>
            <a:r>
              <a:rPr lang="en-US" sz="2800" dirty="0" err="1" smtClean="0">
                <a:latin typeface="Arial" pitchFamily="34" charset="0"/>
              </a:rPr>
              <a:t>Ohneck</a:t>
            </a:r>
            <a:r>
              <a:rPr lang="en-US" sz="2800" dirty="0" smtClean="0">
                <a:latin typeface="Arial" pitchFamily="34" charset="0"/>
              </a:rPr>
              <a:t>, a biomedical engineer with an expertise in lasers with the intent to develop a therapeutic laser system capable of delivering healing laser energy to depth’s never before achieved in the human body and to offer physician's of all medical disciplines the capability to heal injuries previously refractive to traditional medical care.</a:t>
            </a:r>
          </a:p>
          <a:p>
            <a:pPr eaLnBrk="1" hangingPunct="1">
              <a:lnSpc>
                <a:spcPct val="90000"/>
              </a:lnSpc>
              <a:buClr>
                <a:srgbClr val="FF0000"/>
              </a:buClr>
              <a:buNone/>
            </a:pPr>
            <a:endParaRPr lang="en-US" sz="400" dirty="0" smtClean="0">
              <a:latin typeface="Arial" pitchFamily="34" charset="0"/>
            </a:endParaRPr>
          </a:p>
          <a:p>
            <a:pPr eaLnBrk="1" hangingPunct="1">
              <a:lnSpc>
                <a:spcPct val="90000"/>
              </a:lnSpc>
              <a:buClr>
                <a:srgbClr val="FF0000"/>
              </a:buClr>
            </a:pPr>
            <a:r>
              <a:rPr lang="en-US" sz="2800" dirty="0" smtClean="0">
                <a:latin typeface="Arial" pitchFamily="34" charset="0"/>
              </a:rPr>
              <a:t>In December of 2003 Avicenna was granted a 510-k and became the first “Class IV” or high powered therapeutic laser to be cleared by the FDA .</a:t>
            </a:r>
          </a:p>
        </p:txBody>
      </p:sp>
      <p:pic>
        <p:nvPicPr>
          <p:cNvPr id="5" name="Picture 3"/>
          <p:cNvPicPr>
            <a:picLocks noChangeAspect="1" noChangeArrowheads="1"/>
          </p:cNvPicPr>
          <p:nvPr/>
        </p:nvPicPr>
        <p:blipFill>
          <a:blip r:embed="rId3" cstate="print"/>
          <a:srcRect/>
          <a:stretch>
            <a:fillRect/>
          </a:stretch>
        </p:blipFill>
        <p:spPr bwMode="auto">
          <a:xfrm>
            <a:off x="7772400" y="6270625"/>
            <a:ext cx="1371600" cy="587375"/>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143000"/>
          </a:xfrm>
        </p:spPr>
        <p:txBody>
          <a:bodyPr/>
          <a:lstStyle/>
          <a:p>
            <a:pPr eaLnBrk="1" hangingPunct="1"/>
            <a:r>
              <a:rPr lang="en-US" sz="4000" b="1" dirty="0" smtClean="0">
                <a:solidFill>
                  <a:srgbClr val="FF0000"/>
                </a:solidFill>
                <a:cs typeface="Times New Roman" pitchFamily="18" charset="0"/>
              </a:rPr>
              <a:t>Who is using Avicenna (HPLM)</a:t>
            </a:r>
            <a:br>
              <a:rPr lang="en-US" sz="4000" b="1" dirty="0" smtClean="0">
                <a:solidFill>
                  <a:srgbClr val="FF0000"/>
                </a:solidFill>
                <a:cs typeface="Times New Roman" pitchFamily="18" charset="0"/>
              </a:rPr>
            </a:br>
            <a:endParaRPr lang="en-US" sz="4000" b="1" dirty="0" smtClean="0">
              <a:solidFill>
                <a:srgbClr val="FF0000"/>
              </a:solidFill>
              <a:cs typeface="Times New Roman" pitchFamily="18" charset="0"/>
            </a:endParaRPr>
          </a:p>
        </p:txBody>
      </p:sp>
      <p:sp>
        <p:nvSpPr>
          <p:cNvPr id="6147" name="Text Box 3"/>
          <p:cNvSpPr txBox="1">
            <a:spLocks noChangeArrowheads="1"/>
          </p:cNvSpPr>
          <p:nvPr/>
        </p:nvSpPr>
        <p:spPr bwMode="auto">
          <a:xfrm>
            <a:off x="3946525" y="3008313"/>
            <a:ext cx="184150" cy="366712"/>
          </a:xfrm>
          <a:prstGeom prst="rect">
            <a:avLst/>
          </a:prstGeom>
          <a:noFill/>
          <a:ln w="9525">
            <a:noFill/>
            <a:miter lim="800000"/>
            <a:headEnd/>
            <a:tailEnd/>
          </a:ln>
        </p:spPr>
        <p:txBody>
          <a:bodyPr wrap="none">
            <a:spAutoFit/>
          </a:bodyPr>
          <a:lstStyle/>
          <a:p>
            <a:endParaRPr lang="en-US"/>
          </a:p>
        </p:txBody>
      </p:sp>
      <p:sp>
        <p:nvSpPr>
          <p:cNvPr id="6148" name="Text Box 4"/>
          <p:cNvSpPr txBox="1">
            <a:spLocks noChangeArrowheads="1"/>
          </p:cNvSpPr>
          <p:nvPr/>
        </p:nvSpPr>
        <p:spPr bwMode="auto">
          <a:xfrm>
            <a:off x="228600" y="1066800"/>
            <a:ext cx="8915400" cy="6417141"/>
          </a:xfrm>
          <a:prstGeom prst="rect">
            <a:avLst/>
          </a:prstGeom>
          <a:noFill/>
          <a:ln w="9525">
            <a:noFill/>
            <a:miter lim="800000"/>
            <a:headEnd/>
            <a:tailEnd/>
          </a:ln>
        </p:spPr>
        <p:txBody>
          <a:bodyPr wrap="square">
            <a:spAutoFit/>
          </a:bodyPr>
          <a:lstStyle/>
          <a:p>
            <a:pPr>
              <a:buClr>
                <a:srgbClr val="FF0000"/>
              </a:buClr>
              <a:buFont typeface="Wingdings" pitchFamily="2" charset="2"/>
              <a:buChar char="§"/>
            </a:pPr>
            <a:r>
              <a:rPr lang="en-US" sz="2800" b="1" dirty="0">
                <a:cs typeface="Times New Roman" pitchFamily="18" charset="0"/>
              </a:rPr>
              <a:t>  </a:t>
            </a:r>
            <a:r>
              <a:rPr lang="en-US" sz="2800" dirty="0">
                <a:cs typeface="Times New Roman" pitchFamily="18" charset="0"/>
              </a:rPr>
              <a:t>There are </a:t>
            </a:r>
            <a:r>
              <a:rPr lang="en-US" sz="2800" dirty="0"/>
              <a:t>over 200 Care Providers across the USA</a:t>
            </a:r>
            <a:r>
              <a:rPr lang="en-US" sz="2800" dirty="0">
                <a:cs typeface="Times New Roman" pitchFamily="18" charset="0"/>
              </a:rPr>
              <a:t> </a:t>
            </a:r>
          </a:p>
          <a:p>
            <a:pPr>
              <a:buClr>
                <a:srgbClr val="FF0000"/>
              </a:buClr>
              <a:buFont typeface="Wingdings" pitchFamily="2" charset="2"/>
              <a:buNone/>
            </a:pPr>
            <a:r>
              <a:rPr lang="en-US" sz="2800" dirty="0">
                <a:cs typeface="Times New Roman" pitchFamily="18" charset="0"/>
              </a:rPr>
              <a:t>    that use Avicenna laser technology </a:t>
            </a:r>
            <a:endParaRPr lang="en-US" sz="2800" dirty="0" smtClean="0">
              <a:cs typeface="Times New Roman" pitchFamily="18" charset="0"/>
            </a:endParaRPr>
          </a:p>
          <a:p>
            <a:pPr>
              <a:buClr>
                <a:srgbClr val="FF0000"/>
              </a:buClr>
              <a:buFont typeface="Wingdings" pitchFamily="2" charset="2"/>
              <a:buNone/>
            </a:pPr>
            <a:endParaRPr lang="en-US" sz="300" dirty="0">
              <a:cs typeface="Times New Roman" pitchFamily="18" charset="0"/>
            </a:endParaRPr>
          </a:p>
          <a:p>
            <a:pPr>
              <a:buClr>
                <a:srgbClr val="FF0000"/>
              </a:buClr>
              <a:buFont typeface="Wingdings" pitchFamily="2" charset="2"/>
              <a:buChar char="§"/>
            </a:pPr>
            <a:r>
              <a:rPr lang="en-US" sz="2800" b="1" dirty="0">
                <a:cs typeface="Times New Roman" pitchFamily="18" charset="0"/>
              </a:rPr>
              <a:t>  </a:t>
            </a:r>
            <a:r>
              <a:rPr lang="en-US" sz="2800" dirty="0">
                <a:cs typeface="Times New Roman" pitchFamily="18" charset="0"/>
              </a:rPr>
              <a:t>Pain Management Specialists, Orthopedists,     </a:t>
            </a:r>
          </a:p>
          <a:p>
            <a:pPr>
              <a:buClr>
                <a:srgbClr val="FF0000"/>
              </a:buClr>
              <a:buFont typeface="Wingdings" pitchFamily="2" charset="2"/>
              <a:buNone/>
            </a:pPr>
            <a:r>
              <a:rPr lang="en-US" sz="2800" dirty="0">
                <a:cs typeface="Times New Roman" pitchFamily="18" charset="0"/>
              </a:rPr>
              <a:t>   Neurologists, Interventional Pain Management   </a:t>
            </a:r>
          </a:p>
          <a:p>
            <a:pPr>
              <a:buClr>
                <a:srgbClr val="FF0000"/>
              </a:buClr>
              <a:buFont typeface="Wingdings" pitchFamily="2" charset="2"/>
              <a:buNone/>
            </a:pPr>
            <a:r>
              <a:rPr lang="en-US" sz="2800" dirty="0">
                <a:cs typeface="Times New Roman" pitchFamily="18" charset="0"/>
              </a:rPr>
              <a:t>   Doctors, Physical Medicine and Rehab-Physiatrists,  </a:t>
            </a:r>
          </a:p>
          <a:p>
            <a:pPr>
              <a:buClr>
                <a:srgbClr val="FF0000"/>
              </a:buClr>
              <a:buFont typeface="Wingdings" pitchFamily="2" charset="2"/>
              <a:buNone/>
            </a:pPr>
            <a:r>
              <a:rPr lang="en-US" sz="2800" dirty="0">
                <a:cs typeface="Times New Roman" pitchFamily="18" charset="0"/>
              </a:rPr>
              <a:t>   Internal and Family Practice </a:t>
            </a:r>
            <a:r>
              <a:rPr lang="en-US" sz="2800" dirty="0" smtClean="0">
                <a:cs typeface="Times New Roman" pitchFamily="18" charset="0"/>
              </a:rPr>
              <a:t>Physicians</a:t>
            </a:r>
          </a:p>
          <a:p>
            <a:pPr>
              <a:buClr>
                <a:srgbClr val="FF0000"/>
              </a:buClr>
              <a:buFont typeface="Wingdings" pitchFamily="2" charset="2"/>
              <a:buNone/>
            </a:pPr>
            <a:endParaRPr lang="en-US" sz="300" dirty="0">
              <a:cs typeface="Times New Roman" pitchFamily="18" charset="0"/>
            </a:endParaRPr>
          </a:p>
          <a:p>
            <a:pPr>
              <a:buClr>
                <a:srgbClr val="FF0000"/>
              </a:buClr>
              <a:buSzPct val="110000"/>
              <a:buFont typeface="Wingdings" pitchFamily="2" charset="2"/>
              <a:buChar char="§"/>
            </a:pPr>
            <a:r>
              <a:rPr lang="en-US" sz="2800" dirty="0">
                <a:cs typeface="Times New Roman" pitchFamily="18" charset="0"/>
              </a:rPr>
              <a:t> </a:t>
            </a:r>
            <a:r>
              <a:rPr lang="en-US" sz="2800" dirty="0"/>
              <a:t>Chiropractors and </a:t>
            </a:r>
            <a:r>
              <a:rPr lang="en-US" sz="2800" dirty="0">
                <a:cs typeface="Times New Roman" pitchFamily="18" charset="0"/>
              </a:rPr>
              <a:t>Physical </a:t>
            </a:r>
            <a:r>
              <a:rPr lang="en-US" sz="2800" dirty="0" smtClean="0">
                <a:cs typeface="Times New Roman" pitchFamily="18" charset="0"/>
              </a:rPr>
              <a:t>Therapists</a:t>
            </a:r>
          </a:p>
          <a:p>
            <a:pPr>
              <a:buClr>
                <a:srgbClr val="FF0000"/>
              </a:buClr>
              <a:buSzPct val="110000"/>
              <a:buFont typeface="Wingdings" pitchFamily="2" charset="2"/>
              <a:buChar char="§"/>
            </a:pPr>
            <a:endParaRPr lang="en-US" sz="300" dirty="0">
              <a:cs typeface="Times New Roman" pitchFamily="18" charset="0"/>
            </a:endParaRPr>
          </a:p>
          <a:p>
            <a:pPr>
              <a:buClr>
                <a:srgbClr val="FF0000"/>
              </a:buClr>
              <a:buSzPct val="110000"/>
              <a:buFont typeface="Wingdings" pitchFamily="2" charset="2"/>
              <a:buChar char="§"/>
            </a:pPr>
            <a:r>
              <a:rPr lang="en-US" sz="2800" dirty="0">
                <a:cs typeface="Times New Roman" pitchFamily="18" charset="0"/>
              </a:rPr>
              <a:t> Podiatrists, Naturopaths and </a:t>
            </a:r>
            <a:r>
              <a:rPr lang="en-US" sz="2800" dirty="0" smtClean="0">
                <a:cs typeface="Times New Roman" pitchFamily="18" charset="0"/>
              </a:rPr>
              <a:t>DOM’s</a:t>
            </a:r>
          </a:p>
          <a:p>
            <a:pPr>
              <a:buClr>
                <a:srgbClr val="FF0000"/>
              </a:buClr>
              <a:buSzPct val="110000"/>
              <a:buFont typeface="Wingdings" pitchFamily="2" charset="2"/>
              <a:buChar char="§"/>
            </a:pPr>
            <a:endParaRPr lang="en-US" sz="300" dirty="0">
              <a:cs typeface="Times New Roman" pitchFamily="18" charset="0"/>
            </a:endParaRPr>
          </a:p>
          <a:p>
            <a:pPr>
              <a:buClr>
                <a:srgbClr val="FF0000"/>
              </a:buClr>
              <a:buFont typeface="Wingdings" pitchFamily="2" charset="2"/>
              <a:buChar char="§"/>
            </a:pPr>
            <a:r>
              <a:rPr lang="en-US" sz="2800" dirty="0">
                <a:cs typeface="Times New Roman" pitchFamily="18" charset="0"/>
              </a:rPr>
              <a:t> MLB, NBA, NFL  and College Sports Teams</a:t>
            </a:r>
            <a:r>
              <a:rPr lang="en-US" sz="2800" dirty="0"/>
              <a:t> </a:t>
            </a:r>
            <a:endParaRPr lang="en-US" sz="2800" dirty="0" smtClean="0"/>
          </a:p>
          <a:p>
            <a:pPr>
              <a:buClr>
                <a:srgbClr val="FF0000"/>
              </a:buClr>
              <a:buFont typeface="Wingdings" pitchFamily="2" charset="2"/>
              <a:buChar char="§"/>
            </a:pPr>
            <a:endParaRPr lang="en-US" sz="300" dirty="0"/>
          </a:p>
          <a:p>
            <a:pPr>
              <a:buClr>
                <a:srgbClr val="FF0000"/>
              </a:buClr>
              <a:buFont typeface="Wingdings" pitchFamily="2" charset="2"/>
              <a:buChar char="§"/>
            </a:pPr>
            <a:r>
              <a:rPr lang="en-US" sz="2800" dirty="0"/>
              <a:t> Medical </a:t>
            </a:r>
            <a:r>
              <a:rPr lang="en-US" sz="2800" dirty="0" smtClean="0"/>
              <a:t>Colleges</a:t>
            </a:r>
          </a:p>
          <a:p>
            <a:pPr>
              <a:buClr>
                <a:srgbClr val="FF0000"/>
              </a:buClr>
              <a:buFont typeface="Wingdings" pitchFamily="2" charset="2"/>
              <a:buChar char="§"/>
            </a:pPr>
            <a:endParaRPr lang="en-US" sz="300" dirty="0"/>
          </a:p>
          <a:p>
            <a:pPr>
              <a:buClr>
                <a:srgbClr val="FF0000"/>
              </a:buClr>
              <a:buFont typeface="Wingdings" pitchFamily="2" charset="2"/>
              <a:buChar char="§"/>
            </a:pPr>
            <a:r>
              <a:rPr lang="en-US" sz="2800" dirty="0"/>
              <a:t> The United States Military and VA </a:t>
            </a:r>
            <a:r>
              <a:rPr lang="en-US" sz="2800" dirty="0" smtClean="0"/>
              <a:t>Hospitals</a:t>
            </a:r>
          </a:p>
          <a:p>
            <a:pPr>
              <a:buClr>
                <a:srgbClr val="FF0000"/>
              </a:buClr>
              <a:buFont typeface="Wingdings" pitchFamily="2" charset="2"/>
              <a:buChar char="§"/>
            </a:pPr>
            <a:endParaRPr lang="en-US" sz="300" dirty="0"/>
          </a:p>
          <a:p>
            <a:pPr>
              <a:buClr>
                <a:srgbClr val="FF0000"/>
              </a:buClr>
              <a:buFont typeface="Wingdings" pitchFamily="2" charset="2"/>
              <a:buChar char="§"/>
            </a:pPr>
            <a:r>
              <a:rPr lang="en-US" sz="2800" dirty="0"/>
              <a:t> Veterinarians –Equine and Small Animal</a:t>
            </a:r>
          </a:p>
          <a:p>
            <a:pPr>
              <a:buClr>
                <a:srgbClr val="FF0000"/>
              </a:buClr>
              <a:buFont typeface="Wingdings" pitchFamily="2" charset="2"/>
              <a:buChar char="§"/>
            </a:pPr>
            <a:endParaRPr lang="en-US" sz="2800" dirty="0"/>
          </a:p>
          <a:p>
            <a:pPr>
              <a:buClr>
                <a:srgbClr val="FF0000"/>
              </a:buClr>
              <a:buFont typeface="Wingdings" pitchFamily="2" charset="2"/>
              <a:buChar char="§"/>
            </a:pPr>
            <a:endParaRPr lang="en-US" sz="2800" dirty="0"/>
          </a:p>
        </p:txBody>
      </p:sp>
      <p:pic>
        <p:nvPicPr>
          <p:cNvPr id="6" name="Picture 3"/>
          <p:cNvPicPr>
            <a:picLocks noChangeAspect="1" noChangeArrowheads="1"/>
          </p:cNvPicPr>
          <p:nvPr/>
        </p:nvPicPr>
        <p:blipFill>
          <a:blip r:embed="rId3" cstate="print"/>
          <a:srcRect/>
          <a:stretch>
            <a:fillRect/>
          </a:stretch>
        </p:blipFill>
        <p:spPr bwMode="auto">
          <a:xfrm>
            <a:off x="7086600" y="5976938"/>
            <a:ext cx="2057400" cy="881062"/>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r>
              <a:rPr lang="en-US" sz="3600" b="1" dirty="0" smtClean="0">
                <a:solidFill>
                  <a:srgbClr val="FF0000"/>
                </a:solidFill>
                <a:latin typeface="Arial" pitchFamily="34" charset="0"/>
                <a:cs typeface="Arial" pitchFamily="34" charset="0"/>
              </a:rPr>
              <a:t>The Avicenna Laser Center of Excellence</a:t>
            </a:r>
            <a:r>
              <a:rPr lang="en-US" sz="4000" dirty="0" smtClean="0">
                <a:solidFill>
                  <a:srgbClr val="FF0000"/>
                </a:solidFill>
              </a:rPr>
              <a:t> </a:t>
            </a:r>
          </a:p>
        </p:txBody>
      </p:sp>
      <p:sp>
        <p:nvSpPr>
          <p:cNvPr id="7171" name="Rectangle 3"/>
          <p:cNvSpPr>
            <a:spLocks noGrp="1" noChangeArrowheads="1"/>
          </p:cNvSpPr>
          <p:nvPr>
            <p:ph type="body" idx="1"/>
          </p:nvPr>
        </p:nvSpPr>
        <p:spPr>
          <a:xfrm>
            <a:off x="152400" y="1143000"/>
            <a:ext cx="8991600" cy="5181600"/>
          </a:xfrm>
        </p:spPr>
        <p:txBody>
          <a:bodyPr/>
          <a:lstStyle/>
          <a:p>
            <a:pPr eaLnBrk="1" hangingPunct="1">
              <a:lnSpc>
                <a:spcPct val="80000"/>
              </a:lnSpc>
              <a:buClr>
                <a:srgbClr val="FF0000"/>
              </a:buClr>
              <a:buSzPct val="100000"/>
            </a:pPr>
            <a:r>
              <a:rPr lang="en-US" sz="2600" dirty="0" smtClean="0">
                <a:latin typeface="Arial" pitchFamily="34" charset="0"/>
                <a:cs typeface="Arial" pitchFamily="34" charset="0"/>
              </a:rPr>
              <a:t>The main office and first laser center of excellence in West Palm Beach has been in operation for over 4 years.</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600" dirty="0" smtClean="0">
                <a:latin typeface="Arial" pitchFamily="34" charset="0"/>
                <a:cs typeface="Arial" pitchFamily="34" charset="0"/>
              </a:rPr>
              <a:t>The majority of our patients have failed everything that traditional insurance based medicine has to offer.</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600" dirty="0" smtClean="0">
                <a:latin typeface="Arial" pitchFamily="34" charset="0"/>
                <a:cs typeface="Arial" pitchFamily="34" charset="0"/>
              </a:rPr>
              <a:t>You don’t have to be a medical failure to come to our clinic. </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600" dirty="0" smtClean="0">
                <a:latin typeface="Arial" pitchFamily="34" charset="0"/>
                <a:cs typeface="Arial" pitchFamily="34" charset="0"/>
              </a:rPr>
              <a:t>Our goal is to get patients better as quickly as possible, without the need for drugs, injections, surgery or manual therapy.</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600" dirty="0" smtClean="0">
                <a:latin typeface="Arial" pitchFamily="34" charset="0"/>
                <a:cs typeface="Arial" pitchFamily="34" charset="0"/>
              </a:rPr>
              <a:t> At the end of this presentation, Laura will be available to schedule a complimentary consultation with the doctors.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143000"/>
          </a:xfrm>
        </p:spPr>
        <p:txBody>
          <a:bodyPr/>
          <a:lstStyle/>
          <a:p>
            <a:pPr eaLnBrk="1" hangingPunct="1"/>
            <a:r>
              <a:rPr lang="en-US" sz="3600" b="1" dirty="0" smtClean="0">
                <a:solidFill>
                  <a:srgbClr val="FF0000"/>
                </a:solidFill>
                <a:latin typeface="Arial" pitchFamily="34" charset="0"/>
                <a:cs typeface="Arial" pitchFamily="34" charset="0"/>
              </a:rPr>
              <a:t>The Avicenna Laser Center of Excellence</a:t>
            </a:r>
            <a:br>
              <a:rPr lang="en-US" sz="3600" b="1" dirty="0" smtClean="0">
                <a:solidFill>
                  <a:srgbClr val="FF0000"/>
                </a:solidFill>
                <a:latin typeface="Arial" pitchFamily="34" charset="0"/>
                <a:cs typeface="Arial" pitchFamily="34" charset="0"/>
              </a:rPr>
            </a:br>
            <a:r>
              <a:rPr lang="en-US" sz="3600" b="1" dirty="0" smtClean="0">
                <a:solidFill>
                  <a:srgbClr val="FF0000"/>
                </a:solidFill>
                <a:latin typeface="Arial" pitchFamily="34" charset="0"/>
                <a:cs typeface="Arial" pitchFamily="34" charset="0"/>
              </a:rPr>
              <a:t>Clinic Physicians</a:t>
            </a:r>
          </a:p>
        </p:txBody>
      </p:sp>
      <p:sp>
        <p:nvSpPr>
          <p:cNvPr id="8195" name="Rectangle 3"/>
          <p:cNvSpPr>
            <a:spLocks noGrp="1" noChangeArrowheads="1"/>
          </p:cNvSpPr>
          <p:nvPr>
            <p:ph type="body" idx="1"/>
          </p:nvPr>
        </p:nvSpPr>
        <p:spPr>
          <a:xfrm>
            <a:off x="152400" y="1676400"/>
            <a:ext cx="8991600" cy="4648200"/>
          </a:xfrm>
        </p:spPr>
        <p:txBody>
          <a:bodyPr/>
          <a:lstStyle/>
          <a:p>
            <a:pPr eaLnBrk="1" hangingPunct="1">
              <a:lnSpc>
                <a:spcPct val="80000"/>
              </a:lnSpc>
              <a:buClr>
                <a:srgbClr val="FF0000"/>
              </a:buClr>
              <a:buSzPct val="100000"/>
            </a:pPr>
            <a:r>
              <a:rPr lang="en-US" sz="2400" dirty="0" smtClean="0">
                <a:latin typeface="Arial" pitchFamily="34" charset="0"/>
                <a:cs typeface="Arial" pitchFamily="34" charset="0"/>
              </a:rPr>
              <a:t>Dr. Thomas and Dr. Consiglio have over 40 years of combined clinical experience.</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400" dirty="0" smtClean="0">
                <a:latin typeface="Arial" pitchFamily="34" charset="0"/>
                <a:cs typeface="Arial" pitchFamily="34" charset="0"/>
              </a:rPr>
              <a:t>The doctors have had extensive training in laser therapy medicine and have had experience with many different conditions.</a:t>
            </a:r>
          </a:p>
          <a:p>
            <a:pPr eaLnBrk="1" hangingPunct="1">
              <a:lnSpc>
                <a:spcPct val="80000"/>
              </a:lnSpc>
              <a:buClr>
                <a:srgbClr val="FF0000"/>
              </a:buClr>
              <a:buSzPct val="100000"/>
            </a:pPr>
            <a:endParaRPr lang="en-US" sz="600" dirty="0" smtClean="0">
              <a:latin typeface="Arial" pitchFamily="34" charset="0"/>
              <a:cs typeface="Arial" pitchFamily="34" charset="0"/>
            </a:endParaRPr>
          </a:p>
          <a:p>
            <a:pPr eaLnBrk="1" hangingPunct="1">
              <a:lnSpc>
                <a:spcPct val="80000"/>
              </a:lnSpc>
              <a:buClr>
                <a:srgbClr val="FF0000"/>
              </a:buClr>
              <a:buSzPct val="100000"/>
            </a:pPr>
            <a:r>
              <a:rPr lang="en-US" sz="2400" dirty="0" smtClean="0">
                <a:latin typeface="Arial" pitchFamily="34" charset="0"/>
                <a:cs typeface="Arial" pitchFamily="34" charset="0"/>
              </a:rPr>
              <a:t>The doctors are considered some of the top physicians using this technology in the Hillsborough County area. Now, you as patients have the opportunity to be treated by our physicians.</a:t>
            </a:r>
          </a:p>
          <a:p>
            <a:pPr eaLnBrk="1" hangingPunct="1">
              <a:lnSpc>
                <a:spcPct val="80000"/>
              </a:lnSpc>
              <a:buClr>
                <a:srgbClr val="FF0000"/>
              </a:buClr>
              <a:buSzPct val="100000"/>
            </a:pPr>
            <a:endParaRPr lang="en-US" sz="2400" dirty="0" smtClean="0">
              <a:latin typeface="Arial" pitchFamily="34" charset="0"/>
              <a:cs typeface="Arial" pitchFamily="34" charset="0"/>
            </a:endParaRPr>
          </a:p>
          <a:p>
            <a:pPr eaLnBrk="1" hangingPunct="1">
              <a:lnSpc>
                <a:spcPct val="80000"/>
              </a:lnSpc>
              <a:buClr>
                <a:srgbClr val="FF0000"/>
              </a:buClr>
              <a:buSzPct val="100000"/>
            </a:pPr>
            <a:r>
              <a:rPr lang="en-US" sz="2400" dirty="0" smtClean="0">
                <a:latin typeface="Arial" pitchFamily="34" charset="0"/>
                <a:cs typeface="Arial" pitchFamily="34" charset="0"/>
              </a:rPr>
              <a:t>Now I will turn over the remainder of the lecture to Dr. Thomas who will educate you on our technology and what we do in our clinic to get you better even if you have failed everything traditional medicine has to offer. No case is too challenging!</a:t>
            </a:r>
          </a:p>
          <a:p>
            <a:pPr eaLnBrk="1" hangingPunct="1">
              <a:lnSpc>
                <a:spcPct val="80000"/>
              </a:lnSpc>
              <a:buClr>
                <a:srgbClr val="FF0000"/>
              </a:buClr>
              <a:buSzPct val="100000"/>
            </a:pPr>
            <a:endParaRPr lang="en-US" sz="24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1143000"/>
          </a:xfrm>
        </p:spPr>
        <p:txBody>
          <a:bodyPr/>
          <a:lstStyle/>
          <a:p>
            <a:pPr eaLnBrk="1" hangingPunct="1"/>
            <a:r>
              <a:rPr lang="en-US" sz="4200" b="1" dirty="0" smtClean="0">
                <a:solidFill>
                  <a:srgbClr val="FF0000"/>
                </a:solidFill>
                <a:latin typeface="Arial" pitchFamily="34" charset="0"/>
                <a:cs typeface="Arial" pitchFamily="34" charset="0"/>
              </a:rPr>
              <a:t>Current Treatment for Neuropathy</a:t>
            </a:r>
          </a:p>
        </p:txBody>
      </p:sp>
      <p:sp>
        <p:nvSpPr>
          <p:cNvPr id="10243" name="Rectangle 3"/>
          <p:cNvSpPr>
            <a:spLocks noGrp="1" noChangeArrowheads="1"/>
          </p:cNvSpPr>
          <p:nvPr>
            <p:ph type="body" idx="1"/>
          </p:nvPr>
        </p:nvSpPr>
        <p:spPr>
          <a:xfrm>
            <a:off x="228600" y="1600200"/>
            <a:ext cx="8915400" cy="4114800"/>
          </a:xfrm>
        </p:spPr>
        <p:txBody>
          <a:bodyPr/>
          <a:lstStyle/>
          <a:p>
            <a:pPr eaLnBrk="1" hangingPunct="1">
              <a:buClr>
                <a:srgbClr val="FF0000"/>
              </a:buClr>
              <a:buSzPct val="110000"/>
              <a:buFont typeface="Wingdings" pitchFamily="2" charset="2"/>
              <a:buChar char="§"/>
            </a:pPr>
            <a:r>
              <a:rPr lang="en-US" dirty="0" smtClean="0">
                <a:latin typeface="Arial" pitchFamily="34" charset="0"/>
                <a:cs typeface="Arial" pitchFamily="34" charset="0"/>
              </a:rPr>
              <a:t>Drug Therapies (</a:t>
            </a:r>
            <a:r>
              <a:rPr lang="en-US" dirty="0" err="1" smtClean="0">
                <a:latin typeface="Arial" pitchFamily="34" charset="0"/>
                <a:cs typeface="Arial" pitchFamily="34" charset="0"/>
              </a:rPr>
              <a:t>Lyrica</a:t>
            </a:r>
            <a:r>
              <a:rPr lang="en-US" dirty="0" smtClean="0">
                <a:latin typeface="Arial" pitchFamily="34" charset="0"/>
                <a:cs typeface="Arial" pitchFamily="34" charset="0"/>
              </a:rPr>
              <a:t>, </a:t>
            </a:r>
            <a:r>
              <a:rPr lang="en-US" dirty="0" err="1" smtClean="0">
                <a:latin typeface="Arial" pitchFamily="34" charset="0"/>
                <a:cs typeface="Arial" pitchFamily="34" charset="0"/>
              </a:rPr>
              <a:t>Neurontin</a:t>
            </a:r>
            <a:r>
              <a:rPr lang="en-US" dirty="0" smtClean="0">
                <a:latin typeface="Arial" pitchFamily="34" charset="0"/>
                <a:cs typeface="Arial" pitchFamily="34" charset="0"/>
              </a:rPr>
              <a:t> and </a:t>
            </a:r>
            <a:r>
              <a:rPr lang="en-US" dirty="0" err="1" smtClean="0">
                <a:latin typeface="Arial" pitchFamily="34" charset="0"/>
                <a:cs typeface="Arial" pitchFamily="34" charset="0"/>
              </a:rPr>
              <a:t>Cymbalta</a:t>
            </a:r>
            <a:r>
              <a:rPr lang="en-US" dirty="0" smtClean="0">
                <a:latin typeface="Arial" pitchFamily="34" charset="0"/>
                <a:cs typeface="Arial" pitchFamily="34" charset="0"/>
              </a:rPr>
              <a:t> ) All with associated side effects</a:t>
            </a:r>
          </a:p>
          <a:p>
            <a:pPr eaLnBrk="1" hangingPunct="1">
              <a:buClr>
                <a:srgbClr val="FF0000"/>
              </a:buClr>
              <a:buSzPct val="110000"/>
              <a:buFont typeface="Wingdings" pitchFamily="2" charset="2"/>
              <a:buChar char="§"/>
            </a:pPr>
            <a:endParaRPr lang="en-US" sz="1200" dirty="0" smtClean="0">
              <a:latin typeface="Arial" pitchFamily="34" charset="0"/>
              <a:cs typeface="Arial" pitchFamily="34" charset="0"/>
            </a:endParaRPr>
          </a:p>
          <a:p>
            <a:pPr eaLnBrk="1" hangingPunct="1">
              <a:buClr>
                <a:srgbClr val="FF0000"/>
              </a:buClr>
              <a:buSzPct val="110000"/>
              <a:buFont typeface="Wingdings" pitchFamily="2" charset="2"/>
              <a:buChar char="§"/>
            </a:pPr>
            <a:r>
              <a:rPr lang="en-US" dirty="0" smtClean="0">
                <a:latin typeface="Arial" pitchFamily="34" charset="0"/>
                <a:cs typeface="Arial" pitchFamily="34" charset="0"/>
              </a:rPr>
              <a:t>Modalities – Medical Devices such as Anodyne (LED)</a:t>
            </a:r>
          </a:p>
          <a:p>
            <a:pPr eaLnBrk="1" hangingPunct="1">
              <a:buClr>
                <a:srgbClr val="FF0000"/>
              </a:buClr>
              <a:buSzPct val="110000"/>
              <a:buFont typeface="Wingdings" pitchFamily="2" charset="2"/>
              <a:buChar char="§"/>
            </a:pPr>
            <a:endParaRPr lang="en-US" sz="1200" dirty="0" smtClean="0">
              <a:latin typeface="Arial" pitchFamily="34" charset="0"/>
              <a:cs typeface="Arial" pitchFamily="34" charset="0"/>
            </a:endParaRPr>
          </a:p>
          <a:p>
            <a:pPr eaLnBrk="1" hangingPunct="1">
              <a:buClr>
                <a:srgbClr val="FF0000"/>
              </a:buClr>
              <a:buSzPct val="110000"/>
              <a:buFont typeface="Wingdings" pitchFamily="2" charset="2"/>
              <a:buChar char="§"/>
            </a:pPr>
            <a:r>
              <a:rPr lang="en-US" dirty="0" smtClean="0">
                <a:latin typeface="Arial" pitchFamily="34" charset="0"/>
                <a:cs typeface="Arial" pitchFamily="34" charset="0"/>
              </a:rPr>
              <a:t> Newer Modalities – High Power Laser Therapy (HPLT)</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81000"/>
            <a:ext cx="9144000" cy="1143000"/>
          </a:xfrm>
        </p:spPr>
        <p:txBody>
          <a:bodyPr/>
          <a:lstStyle/>
          <a:p>
            <a:pPr eaLnBrk="1" hangingPunct="1"/>
            <a:r>
              <a:rPr lang="en-US" dirty="0" smtClean="0">
                <a:solidFill>
                  <a:srgbClr val="FF0000"/>
                </a:solidFill>
                <a:latin typeface="Arial" pitchFamily="34" charset="0"/>
                <a:cs typeface="Arial" pitchFamily="34" charset="0"/>
              </a:rPr>
              <a:t>Current Treatment For Other</a:t>
            </a:r>
            <a:br>
              <a:rPr lang="en-US" dirty="0" smtClean="0">
                <a:solidFill>
                  <a:srgbClr val="FF0000"/>
                </a:solidFill>
                <a:latin typeface="Arial" pitchFamily="34" charset="0"/>
                <a:cs typeface="Arial" pitchFamily="34" charset="0"/>
              </a:rPr>
            </a:br>
            <a:r>
              <a:rPr lang="en-US" dirty="0" err="1" smtClean="0">
                <a:solidFill>
                  <a:srgbClr val="FF0000"/>
                </a:solidFill>
                <a:latin typeface="Arial" pitchFamily="34" charset="0"/>
                <a:cs typeface="Arial" pitchFamily="34" charset="0"/>
              </a:rPr>
              <a:t>Neuro</a:t>
            </a:r>
            <a:r>
              <a:rPr lang="en-US" dirty="0" smtClean="0">
                <a:solidFill>
                  <a:srgbClr val="FF0000"/>
                </a:solidFill>
                <a:latin typeface="Arial" pitchFamily="34" charset="0"/>
                <a:cs typeface="Arial" pitchFamily="34" charset="0"/>
              </a:rPr>
              <a:t>-Musculoskeletal Pain</a:t>
            </a:r>
          </a:p>
        </p:txBody>
      </p:sp>
      <p:sp>
        <p:nvSpPr>
          <p:cNvPr id="11267" name="Rectangle 3"/>
          <p:cNvSpPr>
            <a:spLocks noGrp="1" noChangeArrowheads="1"/>
          </p:cNvSpPr>
          <p:nvPr>
            <p:ph type="body" idx="1"/>
          </p:nvPr>
        </p:nvSpPr>
        <p:spPr>
          <a:xfrm>
            <a:off x="228600" y="1981200"/>
            <a:ext cx="8763000" cy="4114800"/>
          </a:xfrm>
        </p:spPr>
        <p:txBody>
          <a:bodyPr/>
          <a:lstStyle/>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Drug Therapies / Steroidal and Non-Steroidal, Antidepressants, Anticonvulsants</a:t>
            </a:r>
          </a:p>
          <a:p>
            <a:pPr eaLnBrk="1" hangingPunct="1">
              <a:lnSpc>
                <a:spcPct val="90000"/>
              </a:lnSpc>
              <a:buClr>
                <a:srgbClr val="FF0000"/>
              </a:buClr>
              <a:buSzPct val="110000"/>
              <a:buFont typeface="Wingdings" pitchFamily="2" charset="2"/>
              <a:buChar char="§"/>
            </a:pPr>
            <a:endParaRPr lang="en-US" sz="600" dirty="0" smtClean="0">
              <a:latin typeface="Arial" pitchFamily="34" charset="0"/>
              <a:cs typeface="Arial" pitchFamily="34" charset="0"/>
            </a:endParaRPr>
          </a:p>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Injections / Typically Steroidal</a:t>
            </a:r>
          </a:p>
          <a:p>
            <a:pPr eaLnBrk="1" hangingPunct="1">
              <a:lnSpc>
                <a:spcPct val="90000"/>
              </a:lnSpc>
              <a:buClr>
                <a:srgbClr val="FF0000"/>
              </a:buClr>
              <a:buSzPct val="110000"/>
              <a:buFont typeface="Wingdings" pitchFamily="2" charset="2"/>
              <a:buChar char="§"/>
            </a:pPr>
            <a:endParaRPr lang="en-US" sz="600" dirty="0" smtClean="0">
              <a:latin typeface="Arial" pitchFamily="34" charset="0"/>
              <a:cs typeface="Arial" pitchFamily="34" charset="0"/>
            </a:endParaRPr>
          </a:p>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Physical Medicine - Chiropractic, Massage,  Physical  Therapy</a:t>
            </a:r>
          </a:p>
          <a:p>
            <a:pPr eaLnBrk="1" hangingPunct="1">
              <a:lnSpc>
                <a:spcPct val="90000"/>
              </a:lnSpc>
              <a:buClr>
                <a:srgbClr val="FF0000"/>
              </a:buClr>
              <a:buSzPct val="110000"/>
              <a:buFont typeface="Wingdings" pitchFamily="2" charset="2"/>
              <a:buChar char="§"/>
            </a:pPr>
            <a:endParaRPr lang="en-US" sz="600" dirty="0" smtClean="0">
              <a:latin typeface="Arial" pitchFamily="34" charset="0"/>
              <a:cs typeface="Arial" pitchFamily="34" charset="0"/>
            </a:endParaRPr>
          </a:p>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Surgery</a:t>
            </a:r>
          </a:p>
          <a:p>
            <a:pPr eaLnBrk="1" hangingPunct="1">
              <a:lnSpc>
                <a:spcPct val="90000"/>
              </a:lnSpc>
              <a:buClr>
                <a:srgbClr val="FF0000"/>
              </a:buClr>
              <a:buSzPct val="110000"/>
              <a:buFont typeface="Wingdings" pitchFamily="2" charset="2"/>
              <a:buChar char="§"/>
            </a:pPr>
            <a:endParaRPr lang="en-US" sz="600" dirty="0" smtClean="0">
              <a:latin typeface="Arial" pitchFamily="34" charset="0"/>
              <a:cs typeface="Arial" pitchFamily="34" charset="0"/>
            </a:endParaRPr>
          </a:p>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Non-Surgical Spinal Decompression</a:t>
            </a:r>
          </a:p>
          <a:p>
            <a:pPr eaLnBrk="1" hangingPunct="1">
              <a:lnSpc>
                <a:spcPct val="90000"/>
              </a:lnSpc>
              <a:buClr>
                <a:srgbClr val="FF0000"/>
              </a:buClr>
              <a:buSzPct val="110000"/>
              <a:buFont typeface="Wingdings" pitchFamily="2" charset="2"/>
              <a:buChar char="§"/>
            </a:pPr>
            <a:endParaRPr lang="en-US" sz="600" dirty="0" smtClean="0">
              <a:latin typeface="Arial" pitchFamily="34" charset="0"/>
              <a:cs typeface="Arial" pitchFamily="34" charset="0"/>
            </a:endParaRPr>
          </a:p>
          <a:p>
            <a:pPr eaLnBrk="1" hangingPunct="1">
              <a:lnSpc>
                <a:spcPct val="90000"/>
              </a:lnSpc>
              <a:buClr>
                <a:srgbClr val="FF0000"/>
              </a:buClr>
              <a:buSzPct val="110000"/>
              <a:buFont typeface="Wingdings" pitchFamily="2" charset="2"/>
              <a:buChar char="§"/>
            </a:pPr>
            <a:r>
              <a:rPr lang="en-US" sz="2800" dirty="0" smtClean="0">
                <a:latin typeface="Arial" pitchFamily="34" charset="0"/>
                <a:cs typeface="Arial" pitchFamily="34" charset="0"/>
              </a:rPr>
              <a:t>HPLT – The Only Treatment That Actually Stimulates the Healing of Living Tissue!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9146</TotalTime>
  <Words>2000</Words>
  <Application>Microsoft Office PowerPoint</Application>
  <PresentationFormat>On-screen Show (4:3)</PresentationFormat>
  <Paragraphs>259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1_Default Design</vt:lpstr>
      <vt:lpstr>Slide 1</vt:lpstr>
      <vt:lpstr>Slide 2</vt:lpstr>
      <vt:lpstr>Patient Seminar Format</vt:lpstr>
      <vt:lpstr>Who is Avicenna?</vt:lpstr>
      <vt:lpstr>Who is using Avicenna (HPLM) </vt:lpstr>
      <vt:lpstr>The Avicenna Laser Center of Excellence </vt:lpstr>
      <vt:lpstr>The Avicenna Laser Center of Excellence Clinic Physicians</vt:lpstr>
      <vt:lpstr>Current Treatment for Neuropathy</vt:lpstr>
      <vt:lpstr>Current Treatment For Other Neuro-Musculoskeletal Pain</vt:lpstr>
      <vt:lpstr>LASER</vt:lpstr>
      <vt:lpstr>Slide 11</vt:lpstr>
      <vt:lpstr>Lasers in Medicine</vt:lpstr>
      <vt:lpstr>Lasers in Medicine</vt:lpstr>
      <vt:lpstr>Biological Effects of Therapeutic Lasers</vt:lpstr>
      <vt:lpstr>Summary of LT Biological Effects</vt:lpstr>
      <vt:lpstr>Class III vs. “Class IV” Laser Beams</vt:lpstr>
      <vt:lpstr>Laser vs. Standard Modalities You May Have Received Treatment for in the Past</vt:lpstr>
      <vt:lpstr>“Effect of HPLM on Neuropathy Pain”</vt:lpstr>
      <vt:lpstr>Clinical Translation  “How HPLM Affects Your Pain” </vt:lpstr>
      <vt:lpstr>Why Is HPLM So Effective?</vt:lpstr>
      <vt:lpstr>Goals of  Pain Management Using  High Power Laser Medicine</vt:lpstr>
      <vt:lpstr>Some of the Many Applications of High Power Laser Medicine</vt:lpstr>
      <vt:lpstr>Creating a Positive Environment  for Tissue Healing</vt:lpstr>
      <vt:lpstr>Musculoskeletal Symptomatic Locations &amp; Pathology</vt:lpstr>
      <vt:lpstr>The Effects of a Common Gait Abnormality (Over-Pronation)</vt:lpstr>
      <vt:lpstr>Creating a Positive Environment  for Tissue Healing</vt:lpstr>
      <vt:lpstr>Creating a Positive Environment  for Tissue Healing</vt:lpstr>
      <vt:lpstr>How Can We Help You?</vt:lpstr>
      <vt:lpstr>Question and Answer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Barbara Kemp</cp:lastModifiedBy>
  <cp:revision>274</cp:revision>
  <dcterms:created xsi:type="dcterms:W3CDTF">2006-02-08T13:14:58Z</dcterms:created>
  <dcterms:modified xsi:type="dcterms:W3CDTF">2014-05-29T02:49:28Z</dcterms:modified>
</cp:coreProperties>
</file>